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E875E-5536-4858-8127-3B9273D45EC7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E5DBF-5E6A-4BD0-956E-E92A8EDC3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6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E5DBF-5E6A-4BD0-956E-E92A8EDC3C1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4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C15A-731D-8B2B-EDBD-068343F15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A35A2-245F-94F7-E2F2-723A31217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9D823-304B-07C5-BC9A-46A52482B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ED7D1-6560-198A-BC1B-F0A2DEB8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9343B-A5BF-1C8F-A3C4-2DEA7B891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9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A7B7-3AF8-CEAD-AB5D-3B6D5ABB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50200-CF20-C120-B0A7-362713469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445E0-E64C-C26A-850B-F02E6071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579E4-8306-18A5-A773-5D5F7AE67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33B41-41E0-9073-A9BC-578B0430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0266A-B258-5B66-2C85-F6E683E54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59829-284D-BD82-AE0C-13701FDDF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793A4-86D8-3AD8-8A79-12501E98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F6894-D94F-21DB-0F83-782380B0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65D89-E51F-069C-8724-DBCFE0E43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EE94-0406-51C2-35E6-7AE61D215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A05D-899D-C7CC-87E1-A5B96868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57AB6-FFF2-40B6-9AB1-19F92EFD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1735-B348-7E3C-2A3D-37CE439B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BEC61-A3F4-E53D-96D7-0822A377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7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A81B-0080-DE46-0091-2FA115FE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018A0-9952-0485-D62F-8E63738F9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A6EEF-6DD0-F579-96F1-DC75CA1B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CCF3-34E5-9B70-C058-87B627FE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571BF-90E9-8BA8-B061-9D8E71BE6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B627-AD0C-B7B8-8BA6-13124849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D0D4-648F-BFC7-3178-033C4BABC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79720-8D1C-A91F-0F94-709A092F4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FBE07-3A13-05E4-113C-DAC50D7C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8E12C-6003-A5AF-F099-8D1EFE0D1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1E256-0A97-8D60-4352-147AB6B2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7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CB5B6-B0E9-4C68-105C-AC83BC37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A2EDF-2E17-BB05-39FD-982076E1D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E9CA1-15A2-540B-0F55-F26E27CFE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6AAE54-7CE5-FA87-6D1D-CF7379377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24C29B-15DC-52B5-F6C2-D2ADC7E4B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50DB4-8EBF-0302-5DA8-9EF72ABF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4D642-DCE3-ED28-1701-9542BAADC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43F86-E946-8BCC-9E1B-B9E2D318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5989-68FD-92E4-5899-5D8F4193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61A82E-A500-0254-FD83-0E61A1CBD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C5365-7CB5-B04C-EE2A-F685593A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6C228-97F2-1615-CB27-86A4CDF0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6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A8ACC-5C2B-4664-F279-64ED3240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99151-F1EC-64B8-17C7-A53C0881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55F9C-7B38-9D6A-186C-F52A4949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8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ACA7-4890-427D-1921-0063ECF1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C37D8-3D8C-7F90-B271-45D27ECD5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1684C-14E5-7C86-34AC-C9BAFF484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24ABB-29AA-A829-7582-2B3A4B5F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D4710-824F-3F02-CBEC-F772AD5E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F9A5F-C338-4B56-2313-FE258298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9119-A516-0F77-30DE-F3DBA5A8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43E49-FA8D-11DA-8AA9-FCE549498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82BD4-6122-66AF-BD58-BA1498838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B4718-CA27-C7A6-77D7-CD6AB458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BAD74-BC52-37B6-C01C-654729A7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12BAD-A72A-6F9E-AFF0-C7972DBF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A4CA0-9DCE-5646-D411-AE1FF059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9C8ED-B1B7-0CFC-CA44-CF94CEAA5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36C09-B170-58DD-5192-3377A992E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07101-330A-40B8-B242-61BEEFBBF430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B991C-45DE-3C1F-ED1F-3B169B2EF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03636-4C32-3E37-ADB2-A586903ED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83411-49EF-4C6C-A6FE-0452DD785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9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A50D-E4C6-36AA-7C97-805DC48319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y-MM" sz="4000" b="1" dirty="0"/>
              <a:t>“လူမှုဖူလုံရေး အကျိုးခံစားခွင့်များ”</a:t>
            </a:r>
            <a:br>
              <a:rPr lang="my-MM" sz="4000" dirty="0"/>
            </a:br>
            <a:r>
              <a:rPr lang="my-MM" sz="4000" dirty="0"/>
              <a:t>(</a:t>
            </a:r>
            <a:r>
              <a:rPr lang="en-US" sz="4000" dirty="0"/>
              <a:t>Social Security Benefits)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9BFED-4910-923B-F226-9E56A69CC3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CARD Myanmar COMPANY LIMITED</a:t>
            </a:r>
          </a:p>
          <a:p>
            <a:r>
              <a:rPr lang="en-US" sz="3200" dirty="0"/>
              <a:t>20-August-2025</a:t>
            </a:r>
          </a:p>
        </p:txBody>
      </p:sp>
    </p:spTree>
    <p:extLst>
      <p:ext uri="{BB962C8B-B14F-4D97-AF65-F5344CB8AC3E}">
        <p14:creationId xmlns:p14="http://schemas.microsoft.com/office/powerpoint/2010/main" val="3767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979E-DF19-34FB-727C-A04C9C4B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y-MM" sz="3200" dirty="0"/>
              <a:t>အာမခံအလုပ်သမား သေဆုံးလျှင် နာရေးစရိတ်ခံစားခွင့်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C9A48-5FDA-6875-4D89-9AAAC797E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y-MM" sz="2400" b="1" dirty="0"/>
              <a:t>အကျိုးခံစားခွင့်များ</a:t>
            </a:r>
          </a:p>
          <a:p>
            <a:r>
              <a:rPr lang="my-MM" sz="2400" dirty="0"/>
              <a:t>လူမှုဖူလုံရေးအဖွဲ့မှ </a:t>
            </a:r>
            <a:r>
              <a:rPr lang="my-MM" sz="2400" b="1" dirty="0"/>
              <a:t>သေဆုံးသည့် ဝန်ထမ်း/အလုပ်သမား၏ မိသားစု</a:t>
            </a:r>
            <a:r>
              <a:rPr lang="my-MM" sz="2400" dirty="0"/>
              <a:t> အတွက် </a:t>
            </a:r>
            <a:r>
              <a:rPr lang="my-MM" sz="2400" b="1" dirty="0"/>
              <a:t>နာရေးစရိတ်</a:t>
            </a:r>
            <a:r>
              <a:rPr lang="my-MM" sz="2400" dirty="0"/>
              <a:t> ပေးအပ်သည်။</a:t>
            </a:r>
          </a:p>
          <a:p>
            <a:r>
              <a:rPr lang="my-MM" sz="2400" dirty="0"/>
              <a:t>အကျိုးခံစားခွင့်ရရှိရန် </a:t>
            </a:r>
            <a:r>
              <a:rPr lang="my-MM" sz="2400" b="1" dirty="0"/>
              <a:t>သေဆုံးသူ၏ အသိအမှတ်ပြုလက်မှတ် (</a:t>
            </a:r>
            <a:r>
              <a:rPr lang="en-US" sz="2400" b="1" dirty="0"/>
              <a:t>death certificate)</a:t>
            </a:r>
            <a:r>
              <a:rPr lang="en-US" sz="2400" dirty="0"/>
              <a:t> </a:t>
            </a:r>
            <a:r>
              <a:rPr lang="my-MM" sz="2400" dirty="0"/>
              <a:t>တင်ပြရမည်။</a:t>
            </a:r>
          </a:p>
          <a:p>
            <a:r>
              <a:rPr lang="my-MM" sz="2400" dirty="0"/>
              <a:t>အာမခံအလုပ်သမား၏ </a:t>
            </a:r>
            <a:r>
              <a:rPr lang="my-MM" sz="2400" b="1" dirty="0"/>
              <a:t>နောက်ဆုံးထည့်ဝင်ကြေးနှင့်အလိုက် သတ်မှတ်ထားသော ပမာဏ</a:t>
            </a:r>
            <a:r>
              <a:rPr lang="my-MM" sz="2400" dirty="0"/>
              <a:t> အတိုင်း ပေးအပ်သည်။</a:t>
            </a:r>
          </a:p>
          <a:p>
            <a:r>
              <a:rPr lang="my-MM" sz="2400" dirty="0"/>
              <a:t>မိသားစုဝင်များသည် သေဆုံးသူ၏ </a:t>
            </a:r>
            <a:r>
              <a:rPr lang="my-MM" sz="2400" b="1" dirty="0"/>
              <a:t>ဇနီး/ခင်ပွန်း၊ သားသမီး၊ မိဘများ</a:t>
            </a:r>
            <a:r>
              <a:rPr lang="my-MM" sz="2400" dirty="0"/>
              <a:t> အတွက် လည်း အကျိုးခံစားခွင့် ရရှိနိုင်သည်။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4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12811-BFD7-72AC-669E-E884BBE6A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အလုပ်တွင်ဒဏ်ရာရလ</a:t>
            </a:r>
            <a:r>
              <a:rPr lang="en-US" sz="3200" dirty="0"/>
              <a:t>ျှ</a:t>
            </a:r>
            <a:r>
              <a:rPr lang="en-US" sz="3200" dirty="0" err="1"/>
              <a:t>င်ဆေးကုသမှုခံယူခွင</a:t>
            </a:r>
            <a:r>
              <a:rPr lang="en-US" sz="3200" dirty="0"/>
              <a:t>့်</a:t>
            </a:r>
            <a:r>
              <a:rPr lang="en-US" sz="3200" dirty="0" err="1"/>
              <a:t>နှင</a:t>
            </a:r>
            <a:r>
              <a:rPr lang="en-US" sz="3200" dirty="0"/>
              <a:t>့်</a:t>
            </a:r>
            <a:r>
              <a:rPr lang="en-US" sz="3200" dirty="0" err="1"/>
              <a:t>ငွေကြေးအကျိုးခံစားခွင</a:t>
            </a:r>
            <a:r>
              <a:rPr lang="en-US" sz="3200" dirty="0"/>
              <a:t>့်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F89E0-FFC2-152F-79DF-465A5F8C8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y-MM" sz="2400" b="1" dirty="0"/>
              <a:t>1️⃣ ဆေးကုသမှုခံယူခွင့် (</a:t>
            </a:r>
            <a:r>
              <a:rPr lang="en-US" sz="2400" b="1" dirty="0"/>
              <a:t>Medical Care Benefit)</a:t>
            </a:r>
          </a:p>
          <a:p>
            <a:r>
              <a:rPr lang="my-MM" sz="2400" dirty="0"/>
              <a:t>အလုပ်လုပ်စဉ် </a:t>
            </a:r>
            <a:r>
              <a:rPr lang="my-MM" sz="2400" b="1" dirty="0"/>
              <a:t>ဒဏ်ရာရသူ ဝန်ထမ်း</a:t>
            </a:r>
            <a:r>
              <a:rPr lang="my-MM" sz="2400" dirty="0"/>
              <a:t> သည် လူမှုဖူလုံရေးအဖွဲ့မှတ်ပုံတင်ထားသည့် ဆေးရုံ/ဆေးခန်းတွင် </a:t>
            </a:r>
            <a:r>
              <a:rPr lang="my-MM" sz="2400" b="1" dirty="0"/>
              <a:t>ကုသမှုခံယူနိုင်သည်</a:t>
            </a:r>
            <a:r>
              <a:rPr lang="my-MM" sz="2400" dirty="0"/>
              <a:t>။</a:t>
            </a:r>
          </a:p>
          <a:p>
            <a:r>
              <a:rPr lang="my-MM" sz="2400" dirty="0"/>
              <a:t>ကုသမှုအတွက် </a:t>
            </a:r>
            <a:r>
              <a:rPr lang="my-MM" sz="2400" b="1" dirty="0"/>
              <a:t>ဆေးကုန်ကျစရိတ်</a:t>
            </a:r>
            <a:r>
              <a:rPr lang="my-MM" sz="2400" dirty="0"/>
              <a:t> ကို အဖွဲ့မှ ထောက်ပံ့ပေးပါသည်</a:t>
            </a:r>
            <a:r>
              <a:rPr lang="en-US" sz="2400" dirty="0"/>
              <a:t>။</a:t>
            </a:r>
            <a:endParaRPr lang="my-MM" sz="2400" dirty="0"/>
          </a:p>
          <a:p>
            <a:pPr marL="0" indent="0">
              <a:buNone/>
            </a:pPr>
            <a:r>
              <a:rPr lang="my-MM" sz="2600" b="1" dirty="0"/>
              <a:t>2️⃣ ငွေကြေးအကျိုးခံစားခွင့် (</a:t>
            </a:r>
            <a:r>
              <a:rPr lang="en-US" sz="2600" b="1" dirty="0"/>
              <a:t>Cash / Compensation Benefit)</a:t>
            </a:r>
          </a:p>
          <a:p>
            <a:r>
              <a:rPr lang="my-MM" sz="2600" dirty="0"/>
              <a:t>အလုပ်ဆိုင်ရာ ဒဏ်ရာကြောင့် </a:t>
            </a:r>
            <a:r>
              <a:rPr lang="my-MM" sz="2600" b="1" dirty="0"/>
              <a:t>အလုပ်မလုပ်နိုင်သည့် အချိန်</a:t>
            </a:r>
            <a:r>
              <a:rPr lang="my-MM" sz="2600" dirty="0"/>
              <a:t> အတွက် </a:t>
            </a:r>
            <a:r>
              <a:rPr lang="en-US" sz="2600" b="1" dirty="0" err="1"/>
              <a:t>သတ</a:t>
            </a:r>
            <a:r>
              <a:rPr lang="en-US" sz="2600" b="1" dirty="0"/>
              <a:t>်</a:t>
            </a:r>
            <a:r>
              <a:rPr lang="my-MM" sz="2600" b="1" dirty="0"/>
              <a:t>မှတ်ထားသည့် ငွေကြေး</a:t>
            </a:r>
            <a:r>
              <a:rPr lang="my-MM" sz="2600" dirty="0"/>
              <a:t> ပေးအပ်သည်။</a:t>
            </a:r>
          </a:p>
          <a:p>
            <a:r>
              <a:rPr lang="my-MM" sz="2600" dirty="0"/>
              <a:t>ဒဏ်ရာကြောင့် </a:t>
            </a:r>
            <a:r>
              <a:rPr lang="my-MM" sz="2600" b="1" dirty="0"/>
              <a:t>အသက်ဆုံးသွားပါက</a:t>
            </a:r>
            <a:r>
              <a:rPr lang="my-MM" sz="2600" dirty="0"/>
              <a:t>, မိသားစုများအတွက် သတ်မှတ်ထားသည့် </a:t>
            </a:r>
            <a:r>
              <a:rPr lang="my-MM" sz="2600" b="1" dirty="0"/>
              <a:t>လစာအရ အကျိုးခံစားခွင့်</a:t>
            </a:r>
            <a:r>
              <a:rPr lang="my-MM" sz="2600" dirty="0"/>
              <a:t> ရရှိမည်။</a:t>
            </a:r>
          </a:p>
          <a:p>
            <a:r>
              <a:rPr lang="my-MM" sz="2600" dirty="0"/>
              <a:t>ငွေကြေးအကျိုးခံစားခွင့်ရရှိရန် </a:t>
            </a:r>
            <a:r>
              <a:rPr lang="en-US" sz="2600" b="1" dirty="0" err="1"/>
              <a:t>ဆရာဝန</a:t>
            </a:r>
            <a:r>
              <a:rPr lang="en-US" sz="2600" b="1" dirty="0"/>
              <a:t>်</a:t>
            </a:r>
            <a:r>
              <a:rPr lang="my-MM" sz="2600" b="1" dirty="0"/>
              <a:t>အသိအမှတ်ပြုစာရွက်စာတမ်းများ</a:t>
            </a:r>
            <a:r>
              <a:rPr lang="my-MM" sz="2600" dirty="0"/>
              <a:t> တင်ပြရမည်။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1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8C8C-48E5-86EB-EB8E-3248FBE3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ကျန်ရစ်သူ</a:t>
            </a:r>
            <a:r>
              <a:rPr lang="en-US" sz="3200" dirty="0"/>
              <a:t> </a:t>
            </a:r>
            <a:r>
              <a:rPr lang="en-US" sz="3200" dirty="0" err="1"/>
              <a:t>အကျိုးခံစားခွင</a:t>
            </a:r>
            <a:r>
              <a:rPr lang="en-US" sz="3200" dirty="0"/>
              <a:t>့်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F23EE-811F-EE7A-16E7-D15461233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/>
              <a:t>  </a:t>
            </a:r>
            <a:r>
              <a:rPr lang="my-MM" sz="2600" b="1" dirty="0"/>
              <a:t>အကျိုးခံစားခွင့်များ</a:t>
            </a:r>
          </a:p>
          <a:p>
            <a:r>
              <a:rPr lang="my-MM" sz="2600" dirty="0"/>
              <a:t>အလုပ်သမား သေဆုံးပါက </a:t>
            </a:r>
            <a:r>
              <a:rPr lang="my-MM" sz="2600" b="1" dirty="0"/>
              <a:t>ကျန်ရစ်သူ မိသားစုဝင်များ</a:t>
            </a:r>
            <a:r>
              <a:rPr lang="my-MM" sz="2600" dirty="0"/>
              <a:t> အတွက် ငွေကြေးအကျိုးခံစားခွင့် ရရှိသည်။</a:t>
            </a:r>
          </a:p>
          <a:p>
            <a:r>
              <a:rPr lang="my-MM" sz="2600" dirty="0"/>
              <a:t>အကျိုးခံစားခွင့်ရနိုင်သူများ –</a:t>
            </a:r>
          </a:p>
          <a:p>
            <a:pPr lvl="1"/>
            <a:r>
              <a:rPr lang="my-MM" sz="2600" dirty="0"/>
              <a:t>ဇနီး/ခင်ပွန်း</a:t>
            </a:r>
          </a:p>
          <a:p>
            <a:pPr lvl="1"/>
            <a:r>
              <a:rPr lang="my-MM" sz="2600" dirty="0"/>
              <a:t>သားသမီးများ</a:t>
            </a:r>
          </a:p>
          <a:p>
            <a:pPr lvl="1"/>
            <a:r>
              <a:rPr lang="my-MM" sz="2600" dirty="0"/>
              <a:t>မိဘများ (သတ်မှတ်အခြေအနေဖြင့်)</a:t>
            </a:r>
          </a:p>
          <a:p>
            <a:r>
              <a:rPr lang="my-MM" sz="2600" dirty="0"/>
              <a:t>အကျိုးခံစားခွင့်ပမာဏ – သတ်မှတ်ထားသော </a:t>
            </a:r>
            <a:r>
              <a:rPr lang="my-MM" sz="2600" b="1" dirty="0"/>
              <a:t>နောက်ဆုံးထည့်ဝင်ကြေးနှင့်အလိုက်</a:t>
            </a:r>
            <a:endParaRPr lang="my-MM" sz="2600" dirty="0"/>
          </a:p>
          <a:p>
            <a:r>
              <a:rPr lang="my-MM" sz="2600" dirty="0"/>
              <a:t>အကျိုးခံစားခွင့်ရရန် </a:t>
            </a:r>
            <a:r>
              <a:rPr lang="my-MM" sz="2600" b="1" dirty="0"/>
              <a:t>သေဆုံးသူ၏ အသိအမှတ်ပြုလက်မှတ် (</a:t>
            </a:r>
            <a:r>
              <a:rPr lang="en-US" sz="2600" b="1" dirty="0"/>
              <a:t>death certificate)</a:t>
            </a:r>
            <a:r>
              <a:rPr lang="en-US" sz="2600" dirty="0"/>
              <a:t> </a:t>
            </a:r>
            <a:r>
              <a:rPr lang="my-MM" sz="2600" dirty="0"/>
              <a:t>တင်ပြရမည်</a:t>
            </a:r>
            <a:r>
              <a:rPr lang="en-US" sz="2600" dirty="0"/>
              <a:t>။</a:t>
            </a:r>
            <a:endParaRPr lang="my-MM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5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35A21-CD9B-1E56-19DE-4F6DAA06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အကျိုးခံစားခွင</a:t>
            </a:r>
            <a:r>
              <a:rPr lang="en-US" sz="3200" dirty="0"/>
              <a:t>့်</a:t>
            </a:r>
            <a:r>
              <a:rPr lang="en-US" sz="3200" dirty="0" err="1"/>
              <a:t>များ</a:t>
            </a:r>
            <a:r>
              <a:rPr lang="en-US" sz="3200" dirty="0"/>
              <a:t> </a:t>
            </a:r>
            <a:r>
              <a:rPr lang="en-US" sz="3200" dirty="0" err="1"/>
              <a:t>တောင်းခံရန်အတွက</a:t>
            </a:r>
            <a:r>
              <a:rPr lang="en-US" sz="3200" dirty="0"/>
              <a:t>် </a:t>
            </a:r>
            <a:r>
              <a:rPr lang="en-US" sz="3200" dirty="0" err="1"/>
              <a:t>နှောင</a:t>
            </a:r>
            <a:r>
              <a:rPr lang="en-US" sz="3200" dirty="0"/>
              <a:t>့်</a:t>
            </a:r>
            <a:r>
              <a:rPr lang="en-US" sz="3200" dirty="0" err="1"/>
              <a:t>နှေးမှု</a:t>
            </a:r>
            <a:r>
              <a:rPr lang="en-US" sz="3200" dirty="0"/>
              <a:t> </a:t>
            </a:r>
            <a:r>
              <a:rPr lang="en-US" sz="3200" dirty="0" err="1"/>
              <a:t>မရှိပါစေနှင</a:t>
            </a:r>
            <a:r>
              <a:rPr lang="en-US" sz="3200" dirty="0"/>
              <a:t>့်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A28D7-E278-19A2-C61E-092EE7BAA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2359025"/>
            <a:ext cx="10515600" cy="4351338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err="1"/>
              <a:t>မည်သည</a:t>
            </a:r>
            <a:r>
              <a:rPr lang="en-US" sz="2400" dirty="0"/>
              <a:t>့် </a:t>
            </a:r>
            <a:r>
              <a:rPr lang="en-US" sz="2400" dirty="0" err="1"/>
              <a:t>အကျိုးခံစားခွင</a:t>
            </a:r>
            <a:r>
              <a:rPr lang="en-US" sz="2400" dirty="0"/>
              <a:t>့်</a:t>
            </a:r>
            <a:r>
              <a:rPr lang="en-US" sz="2400" dirty="0" err="1"/>
              <a:t>ကိုမဆို</a:t>
            </a:r>
            <a:r>
              <a:rPr lang="en-US" sz="2400" dirty="0"/>
              <a:t> </a:t>
            </a:r>
            <a:r>
              <a:rPr lang="en-US" sz="2400" dirty="0" err="1"/>
              <a:t>ငွေကြေးအကျိုးခံစားခွင</a:t>
            </a:r>
            <a:r>
              <a:rPr lang="en-US" sz="2400" dirty="0"/>
              <a:t>့် </a:t>
            </a:r>
            <a:r>
              <a:rPr lang="en-US" sz="2400" dirty="0" err="1"/>
              <a:t>ပြန်လည်ထုတ်ယူနိုင်ရန</a:t>
            </a:r>
            <a:r>
              <a:rPr lang="en-US" sz="2400" dirty="0"/>
              <a:t>် </a:t>
            </a:r>
            <a:r>
              <a:rPr lang="en-US" sz="2400" dirty="0" err="1"/>
              <a:t>လူမှုဖူလုံရေးဆေးခန်းများတွင</a:t>
            </a:r>
            <a:r>
              <a:rPr lang="en-US" sz="2400" dirty="0"/>
              <a:t>် </a:t>
            </a:r>
            <a:r>
              <a:rPr lang="en-US" sz="2400" dirty="0" err="1"/>
              <a:t>သတ်မှတ်ကာလအတွင်းဆေးစာထုတ်ယူရမည</a:t>
            </a:r>
            <a:r>
              <a:rPr lang="en-US" sz="2400" dirty="0"/>
              <a:t>်၊</a:t>
            </a:r>
          </a:p>
          <a:p>
            <a:r>
              <a:rPr lang="en-US" sz="2400" dirty="0" err="1"/>
              <a:t>မကျန်းမာမှု၊မီးဖွားမှု၊သေဆုံးမှု၊ယာယီမသန်စွမ်းမှု</a:t>
            </a:r>
            <a:r>
              <a:rPr lang="en-US" sz="2400" dirty="0"/>
              <a:t> </a:t>
            </a:r>
            <a:r>
              <a:rPr lang="en-US" sz="2400" dirty="0" err="1"/>
              <a:t>အကျိုးခံစားခွင</a:t>
            </a:r>
            <a:r>
              <a:rPr lang="en-US" sz="2400" dirty="0"/>
              <a:t>့်</a:t>
            </a:r>
            <a:r>
              <a:rPr lang="en-US" sz="2400" dirty="0" err="1"/>
              <a:t>များကို</a:t>
            </a:r>
            <a:r>
              <a:rPr lang="en-US" sz="2400" dirty="0"/>
              <a:t> </a:t>
            </a:r>
            <a:r>
              <a:rPr lang="en-US" sz="2400" dirty="0" err="1"/>
              <a:t>ဆေးခွင</a:t>
            </a:r>
            <a:r>
              <a:rPr lang="en-US" sz="2400" dirty="0"/>
              <a:t>့်</a:t>
            </a:r>
            <a:r>
              <a:rPr lang="en-US" sz="2400" dirty="0" err="1"/>
              <a:t>ကုန်ဆုံးပြီး</a:t>
            </a:r>
            <a:r>
              <a:rPr lang="en-US" sz="2400" dirty="0"/>
              <a:t> (၃)လ </a:t>
            </a:r>
            <a:r>
              <a:rPr lang="en-US" sz="2400" dirty="0" err="1"/>
              <a:t>အတွင်း</a:t>
            </a:r>
            <a:r>
              <a:rPr lang="en-US" sz="2400" dirty="0"/>
              <a:t> </a:t>
            </a:r>
            <a:r>
              <a:rPr lang="en-US" sz="2400" dirty="0" err="1"/>
              <a:t>တောင်းခံရသည</a:t>
            </a:r>
            <a:r>
              <a:rPr lang="en-US" sz="2400" dirty="0"/>
              <a:t>်။</a:t>
            </a:r>
          </a:p>
          <a:p>
            <a:r>
              <a:rPr lang="en-US" sz="2400" dirty="0" err="1"/>
              <a:t>အမြဲတမ်း</a:t>
            </a:r>
            <a:r>
              <a:rPr lang="en-US" sz="2400" dirty="0"/>
              <a:t> </a:t>
            </a:r>
            <a:r>
              <a:rPr lang="en-US" sz="2400" dirty="0" err="1"/>
              <a:t>မသန်စွမ်းမှု</a:t>
            </a:r>
            <a:r>
              <a:rPr lang="en-US" sz="2400" dirty="0"/>
              <a:t> </a:t>
            </a:r>
            <a:r>
              <a:rPr lang="en-US" sz="2400" dirty="0" err="1"/>
              <a:t>ပင်စင်ကို</a:t>
            </a:r>
            <a:r>
              <a:rPr lang="en-US" sz="2400" dirty="0"/>
              <a:t> </a:t>
            </a:r>
            <a:r>
              <a:rPr lang="en-US" sz="2400" dirty="0" err="1"/>
              <a:t>ယာယီ</a:t>
            </a:r>
            <a:r>
              <a:rPr lang="en-US" sz="2400" dirty="0"/>
              <a:t> </a:t>
            </a:r>
            <a:r>
              <a:rPr lang="en-US" sz="2400" dirty="0" err="1"/>
              <a:t>မသန်စွမ်းမှု</a:t>
            </a:r>
            <a:r>
              <a:rPr lang="en-US" sz="2400" dirty="0"/>
              <a:t> </a:t>
            </a:r>
            <a:r>
              <a:rPr lang="en-US" sz="2400" dirty="0" err="1"/>
              <a:t>ကာလ</a:t>
            </a:r>
            <a:r>
              <a:rPr lang="en-US" sz="2400" dirty="0"/>
              <a:t> </a:t>
            </a:r>
            <a:r>
              <a:rPr lang="en-US" sz="2400" dirty="0" err="1"/>
              <a:t>ကုန်ဆုံးပြီး</a:t>
            </a:r>
            <a:r>
              <a:rPr lang="en-US" sz="2400" dirty="0"/>
              <a:t> (၁)</a:t>
            </a:r>
            <a:r>
              <a:rPr lang="en-US" sz="2400" dirty="0" err="1"/>
              <a:t>နှစ်အတွင်း</a:t>
            </a:r>
            <a:r>
              <a:rPr lang="en-US" sz="2400" dirty="0"/>
              <a:t> လျှ</a:t>
            </a:r>
            <a:r>
              <a:rPr lang="en-US" sz="2400" dirty="0" err="1"/>
              <a:t>ောက်ထားရမည</a:t>
            </a:r>
            <a:r>
              <a:rPr lang="en-US" sz="2400" dirty="0"/>
              <a:t>်။</a:t>
            </a:r>
          </a:p>
          <a:p>
            <a:r>
              <a:rPr lang="en-US" sz="2400" dirty="0" err="1"/>
              <a:t>ကျန်ရစ်သူ</a:t>
            </a:r>
            <a:r>
              <a:rPr lang="en-US" sz="2400" dirty="0"/>
              <a:t> </a:t>
            </a:r>
            <a:r>
              <a:rPr lang="en-US" sz="2400" dirty="0" err="1"/>
              <a:t>ပင်စင်ကို</a:t>
            </a:r>
            <a:r>
              <a:rPr lang="en-US" sz="2400" dirty="0"/>
              <a:t> </a:t>
            </a:r>
            <a:r>
              <a:rPr lang="en-US" sz="2400" dirty="0" err="1"/>
              <a:t>လုပ်ငန်းခွင်ထိခိုက်မှုကြောင</a:t>
            </a:r>
            <a:r>
              <a:rPr lang="en-US" sz="2400" dirty="0"/>
              <a:t>့် </a:t>
            </a:r>
            <a:r>
              <a:rPr lang="en-US" sz="2400" dirty="0" err="1"/>
              <a:t>သေဆုံးပြီး</a:t>
            </a:r>
            <a:r>
              <a:rPr lang="en-US" sz="2400" dirty="0"/>
              <a:t> (၁)</a:t>
            </a:r>
            <a:r>
              <a:rPr lang="en-US" sz="2400" dirty="0" err="1"/>
              <a:t>နှစ်အတွင်း</a:t>
            </a:r>
            <a:r>
              <a:rPr lang="en-US" sz="2400" dirty="0"/>
              <a:t> လျှ</a:t>
            </a:r>
            <a:r>
              <a:rPr lang="en-US" sz="2400" dirty="0" err="1"/>
              <a:t>ောက်ထားရမည</a:t>
            </a:r>
            <a:r>
              <a:rPr lang="en-US" sz="2400" dirty="0"/>
              <a:t>်။</a:t>
            </a:r>
          </a:p>
        </p:txBody>
      </p:sp>
    </p:spTree>
    <p:extLst>
      <p:ext uri="{BB962C8B-B14F-4D97-AF65-F5344CB8AC3E}">
        <p14:creationId xmlns:p14="http://schemas.microsoft.com/office/powerpoint/2010/main" val="2866595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AF77-0A76-DA40-FE06-970FDA3B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AML &amp; CFT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0657A-5109-400C-AA9D-3DD73F9EF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2773362"/>
            <a:ext cx="9514114" cy="2168752"/>
          </a:xfrm>
        </p:spPr>
        <p:txBody>
          <a:bodyPr>
            <a:normAutofit/>
          </a:bodyPr>
          <a:lstStyle/>
          <a:p>
            <a:r>
              <a:rPr lang="en-GB" sz="3200" dirty="0"/>
              <a:t>Anti-Money Laundering &amp; Counter-Financing of Terrorism in Myanmar</a:t>
            </a:r>
          </a:p>
          <a:p>
            <a:r>
              <a:rPr lang="my-MM" dirty="0"/>
              <a:t>မြန်မာနိုင်ငံတွင်ငွေ</a:t>
            </a:r>
            <a:r>
              <a:rPr lang="en-US" dirty="0" err="1"/>
              <a:t>ကြေးခဝါချမှု</a:t>
            </a:r>
            <a:r>
              <a:rPr lang="my-MM" dirty="0"/>
              <a:t>နှင့်အကြမ်းဖက်မှုငွေကြေးထောက်ပံ့မှု တားဆီးခြင်း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2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6AA7-C48B-1B79-CFAD-B28A43CD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y-MM" dirty="0"/>
              <a:t>ငွေကြေးခဝါချမှု( </a:t>
            </a:r>
            <a:r>
              <a:rPr lang="en-US" dirty="0"/>
              <a:t>Money Laundering)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908B1-E345-0C24-51D3-6E657F67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11828"/>
            <a:ext cx="10025743" cy="41147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/>
              <a:t>•</a:t>
            </a:r>
            <a:r>
              <a:rPr lang="my-MM" sz="6000" dirty="0"/>
              <a:t>ငွေကြေးခဝါချမှုတိုက်ဖျတ်ရေး ဥပဒေပုဒ်မ-၃ ပုဒ်မခွဲ(ဎ)</a:t>
            </a:r>
          </a:p>
          <a:p>
            <a:pPr marL="0" indent="0">
              <a:buNone/>
            </a:pPr>
            <a:endParaRPr lang="my-MM" sz="6000" dirty="0"/>
          </a:p>
          <a:p>
            <a:pPr marL="0" indent="0">
              <a:buNone/>
            </a:pPr>
            <a:r>
              <a:rPr lang="my-MM" sz="6000" dirty="0"/>
              <a:t>တရားမဝင်သောနည်းလမ်းဖြင့်ရရှိသည့် ငွေကြေးနှင့်ပစ္စည်းဖြစ်သည်ဟု</a:t>
            </a:r>
          </a:p>
          <a:p>
            <a:pPr marL="0" indent="0">
              <a:buNone/>
            </a:pPr>
            <a:r>
              <a:rPr lang="my-MM" sz="6000" dirty="0"/>
              <a:t>သိရှိလျှက်နှင့်ဖြစ်စေ၊ သိရှိရန် အကြောင်းရှိလျှက်နှင့်ဖြစ်စေ-</a:t>
            </a:r>
          </a:p>
          <a:p>
            <a:pPr marL="0" indent="0">
              <a:buNone/>
            </a:pPr>
            <a:endParaRPr lang="my-MM" sz="6000" dirty="0"/>
          </a:p>
          <a:p>
            <a:pPr marL="0" indent="0">
              <a:buNone/>
            </a:pPr>
            <a:r>
              <a:rPr lang="my-MM" sz="6000" dirty="0"/>
              <a:t>ယင်းငွေကြေး(သို့)ပစ္စည်း၏ဇစ်မြစ်ကို အသွင်းပြောင်းလဲရန်(သို့)ဖုံးကွယ်ရန်၊</a:t>
            </a:r>
          </a:p>
          <a:p>
            <a:pPr marL="0" indent="0">
              <a:buNone/>
            </a:pPr>
            <a:endParaRPr lang="my-MM" sz="6000" dirty="0"/>
          </a:p>
          <a:p>
            <a:pPr marL="0" indent="0">
              <a:buNone/>
            </a:pPr>
            <a:r>
              <a:rPr lang="my-MM" sz="6000" dirty="0"/>
              <a:t>ပစ်မှုတစ်ရပ်ရပ်ကိုကျူးလွန်ရာတွင်ပါဝင်သူတစ်ဦးတစ်ယောက်အား ဤ ဥပဒေအရ</a:t>
            </a:r>
          </a:p>
          <a:p>
            <a:pPr marL="0" indent="0">
              <a:buNone/>
            </a:pPr>
            <a:r>
              <a:rPr lang="my-MM" sz="6000" dirty="0"/>
              <a:t>အရေးယူခံရခြင်းမှ ရှောင်ရှားနိုင်ရေးအတွက် အကူအညီပေးရန် ယင်းငွေကြေးနှင့်</a:t>
            </a:r>
          </a:p>
          <a:p>
            <a:pPr marL="0" indent="0">
              <a:buNone/>
            </a:pPr>
            <a:r>
              <a:rPr lang="my-MM" sz="6000" dirty="0"/>
              <a:t>ပစ္စည်းကို ပြောင်းလဲခြင်း (သို့) လွှဲပြောင်းခြင်း။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13195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F8C386B-4F85-6B06-FEFD-3AD509856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1665514"/>
            <a:ext cx="10591800" cy="3167743"/>
          </a:xfrm>
        </p:spPr>
        <p:txBody>
          <a:bodyPr/>
          <a:lstStyle/>
          <a:p>
            <a:endParaRPr lang="en-US" dirty="0"/>
          </a:p>
          <a:p>
            <a:r>
              <a:rPr lang="my-MM" dirty="0"/>
              <a:t>မူလသဘာဝ၊ဇစ်မြစ် တည်နေရာနှင့် ပင်ကိုယ်စရိုက်လက္ခဏာတို့ကို</a:t>
            </a:r>
          </a:p>
          <a:p>
            <a:pPr marL="0" indent="0">
              <a:buNone/>
            </a:pPr>
            <a:r>
              <a:rPr lang="my-MM" dirty="0"/>
              <a:t>ပြောင်းလဲခြင်း၊</a:t>
            </a:r>
          </a:p>
          <a:p>
            <a:endParaRPr lang="my-MM" dirty="0"/>
          </a:p>
          <a:p>
            <a:r>
              <a:rPr lang="my-MM" dirty="0"/>
              <a:t>ပိုင်ဆိုင်မှု (သို့) အခွင့်အရေးတို့အားဖုံးကွယ်ခြင်း(သို့) အသွင်ပြောင်းလဲခြင်း၊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36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B1204-6D39-8537-72A4-F5F894B9D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976539"/>
            <a:ext cx="10472058" cy="5152117"/>
          </a:xfrm>
        </p:spPr>
        <p:txBody>
          <a:bodyPr>
            <a:normAutofit/>
          </a:bodyPr>
          <a:lstStyle/>
          <a:p>
            <a:r>
              <a:rPr lang="my-MM" dirty="0"/>
              <a:t>တရားမဝင်သောနည်းလမ်းဖြင့်ရရှိသည့် ငွေကြေးနှင့်ပစ္စည်းဖြစ်ကြောင်း</a:t>
            </a:r>
            <a:endParaRPr lang="en-US" dirty="0"/>
          </a:p>
          <a:p>
            <a:pPr marL="0" indent="0">
              <a:buNone/>
            </a:pPr>
            <a:r>
              <a:rPr lang="my-MM" dirty="0"/>
              <a:t> မိမိလက်ဝယ်လက်ခံရရှိသည့်အချိန်တွင်သိရှိသော(သို့)သိရှိရန်အကြောင်းရှိသောငွေကြေးနှင့်ပစ္စည်းကို</a:t>
            </a:r>
          </a:p>
          <a:p>
            <a:endParaRPr lang="my-MM" dirty="0"/>
          </a:p>
          <a:p>
            <a:r>
              <a:rPr lang="my-MM" dirty="0"/>
              <a:t>ရယူခြင်း</a:t>
            </a:r>
          </a:p>
          <a:p>
            <a:endParaRPr lang="my-MM" dirty="0"/>
          </a:p>
          <a:p>
            <a:r>
              <a:rPr lang="my-MM" dirty="0"/>
              <a:t>လက်ဝယ်ထားခြင်း</a:t>
            </a:r>
          </a:p>
          <a:p>
            <a:endParaRPr lang="my-MM" dirty="0"/>
          </a:p>
          <a:p>
            <a:r>
              <a:rPr lang="my-MM" dirty="0"/>
              <a:t>အသုံးပြုခြင်း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78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4C577B7-DF97-C356-D6DC-6D4661CB3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719138"/>
            <a:ext cx="10710862" cy="5457825"/>
          </a:xfrm>
        </p:spPr>
        <p:txBody>
          <a:bodyPr>
            <a:normAutofit/>
          </a:bodyPr>
          <a:lstStyle/>
          <a:p>
            <a:r>
              <a:rPr lang="my-MM" dirty="0"/>
              <a:t>ပုဒ်မခွဲငယ် ၁ မှ ပုဒ်မခွဲငယ် ၃ အထိပါပစ်မှုတစ်ရပ်ရပ်ကို</a:t>
            </a:r>
          </a:p>
          <a:p>
            <a:endParaRPr lang="my-MM" dirty="0"/>
          </a:p>
          <a:p>
            <a:r>
              <a:rPr lang="my-MM" dirty="0"/>
              <a:t>ကျူးလွန်ခြင်း၊ကျူးလွန်ရန် အားထုတ်ခြင်း (သို့) ကျူးလွန်ရန်အကြံဖြင့်</a:t>
            </a:r>
          </a:p>
          <a:p>
            <a:r>
              <a:rPr lang="my-MM" dirty="0"/>
              <a:t>စီစဉ်ဆောင်ရွက်ခြင်း၊</a:t>
            </a:r>
          </a:p>
          <a:p>
            <a:endParaRPr lang="my-MM" dirty="0"/>
          </a:p>
          <a:p>
            <a:r>
              <a:rPr lang="my-MM" dirty="0"/>
              <a:t>ပြုလုပ်မှုဖြင့် သော်လည်းကောင်း၊ပျက်ကွပ်မှု ဖြင့်သော်လည်းကောင်း၊</a:t>
            </a:r>
          </a:p>
          <a:p>
            <a:endParaRPr lang="my-MM" dirty="0"/>
          </a:p>
          <a:p>
            <a:r>
              <a:rPr lang="my-MM" dirty="0"/>
              <a:t>ပူးပေါင်းပါဝင်ခြင်း၊ အကူအညီပေးခြင်း၊ ပံ့ပိုးခြင်း၊အထောက်အပံ့ပေးခြင်း၊ စီမံခန့်ခွဲခြင်း၊အကြံညဏ်ပေးခြင်း၊ဂိုဏ်းအဖွဲ့ဝင်ဖြစ်ခြင်းနှင့်အခြားတစ်နည်းနည်းဖြင့်ဆက်စပ်ပတ်သက်ခြင်း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50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D02C-BF9B-5D15-4CB5-F1ADDE8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dirty="0"/>
            </a:br>
            <a:r>
              <a:rPr lang="en-US" sz="3200" dirty="0"/>
              <a:t>            Compliance Requirements(</a:t>
            </a:r>
            <a:r>
              <a:rPr lang="my-MM" sz="3200" dirty="0"/>
              <a:t>လိုက်နာရန်လိုအပ်ချက်များ</a:t>
            </a:r>
            <a:r>
              <a:rPr lang="en-US" sz="3200" dirty="0"/>
              <a:t>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2ED04B-7B8C-255F-60F5-EC1657F9AA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26571" y="2400104"/>
            <a:ext cx="112354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Customer Due Diligence (CDD)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ဝယ်ယူသူ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ဖောက်သည် အပေါ် သေချာစွာ စိစစ်သုံးသပ်ခြင်း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Suspicious Transaction Reporting (STR)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</a:t>
            </a:r>
            <a:r>
              <a:rPr lang="my-MM" sz="2400" b="1" dirty="0"/>
              <a:t>သံသယဖြစ်စရာကောင်းသော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မဟုတ်သော လိုအပ်နိုင်သည့်ငွေလွှဲစာရင်းတင်သွင်းခြင်း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 Keeping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မှတ်တမ်းများ သိမ်းဆည်းထားခြင်း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Risk-Based Approach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အန္တရာယ်အခြေပြု လုပ်ဆောင်မှုနည်းလမ်း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15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DDE29-C9F4-1BC8-4CE4-E101292F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y-MM" sz="3600" dirty="0"/>
              <a:t>လူမှုဖူလုံရေးဥပဒေ အရ ဝန်ထမ်းများအတွက် အကျိုးခံစားခွင့်များ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5B3E4-9297-149F-01E5-F94144A1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2" y="1825625"/>
            <a:ext cx="10395857" cy="3954689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👉 </a:t>
            </a:r>
            <a:r>
              <a:rPr lang="my-MM" dirty="0"/>
              <a:t>ဝန်ထမ်းများ၏ </a:t>
            </a:r>
            <a:r>
              <a:rPr lang="my-MM" b="1" dirty="0"/>
              <a:t>ကျန်းမာရေး၊ စီးပွားရေးနှင့် လူမှုဘဝ</a:t>
            </a:r>
            <a:r>
              <a:rPr lang="my-MM" dirty="0"/>
              <a:t> ကို အထောက်အပံ့ရစေရန်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my-MM" dirty="0"/>
            </a:br>
            <a:r>
              <a:rPr lang="en-US" dirty="0"/>
              <a:t>👉 </a:t>
            </a:r>
            <a:r>
              <a:rPr lang="my-MM" b="1" dirty="0"/>
              <a:t>လုပ်သားအကျိုးစီးပွားများကို ကာကွယ်ပေးရန်</a:t>
            </a:r>
            <a:r>
              <a:rPr lang="my-MM" dirty="0"/>
              <a:t> ရည်ရွယ်ချက်ဖြင့် စတင်ပြုလုပ်ထားခြင်း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1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F4A0-CE32-41A1-E140-A2FAF23F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CDD </a:t>
            </a:r>
            <a:r>
              <a:rPr lang="my-MM" sz="3200" dirty="0"/>
              <a:t>ဆိုင်ရာအဓိကအချက်များ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F300-F928-EE3B-E8C5-E06FAFAF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56436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my-MM" dirty="0"/>
              <a:t>ဆက်သွယ်ဆောင်ရွက်သူဆိုင်ရာ မှတ်ပုံတင်ခြင်းနှင့် အတည်ပြုခြင်း</a:t>
            </a:r>
          </a:p>
          <a:p>
            <a:endParaRPr lang="my-MM" dirty="0"/>
          </a:p>
          <a:p>
            <a:r>
              <a:rPr lang="my-MM" dirty="0"/>
              <a:t>အကျိုးခံစားခွင့်ရှိသူဆိုင်ရာ မှတ်ပုံတင်ရယူလြင်းနှင့်ယင်းကို အတည်ပြုရန် ဆီလျော်သည့်</a:t>
            </a:r>
          </a:p>
          <a:p>
            <a:r>
              <a:rPr lang="my-MM" dirty="0"/>
              <a:t>ဆောင်ရွက်မှုများပြုလုပ်ရန်</a:t>
            </a:r>
          </a:p>
          <a:p>
            <a:endParaRPr lang="my-MM" dirty="0"/>
          </a:p>
          <a:p>
            <a:r>
              <a:rPr lang="my-MM" dirty="0"/>
              <a:t>စီးပွားဆက်ဆံဆောင်ရွက်မှု၏ ရည်ရွယ်ချက်နှင့် သဘောသဘာဝကို</a:t>
            </a:r>
          </a:p>
          <a:p>
            <a:r>
              <a:rPr lang="my-MM" dirty="0"/>
              <a:t>နားလည်အောင်ဆောင်ရွက်ခြင်း</a:t>
            </a:r>
          </a:p>
          <a:p>
            <a:endParaRPr lang="my-MM" dirty="0"/>
          </a:p>
          <a:p>
            <a:r>
              <a:rPr lang="my-MM" dirty="0"/>
              <a:t>ဆက်နွယ်ပတ်သက်မှုကို စဉ်ဆက်မပြတ်စောင့်ကြည့်စစ်ဆေးခြင်း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1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93F5-C647-BC1C-04C8-1344CE58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CDD </a:t>
            </a:r>
            <a:r>
              <a:rPr lang="my-MM" sz="3200" dirty="0"/>
              <a:t>ဆိုင်ရာဥပဒေပြဌာန်းချက်များ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0AAE0-3A07-46F4-A618-BE68BE996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Autofit/>
          </a:bodyPr>
          <a:lstStyle/>
          <a:p>
            <a:r>
              <a:rPr lang="my-MM" sz="2400" dirty="0"/>
              <a:t>ပုဒ်မ-၁၉</a:t>
            </a:r>
          </a:p>
          <a:p>
            <a:endParaRPr lang="my-MM" sz="2400" dirty="0"/>
          </a:p>
          <a:p>
            <a:r>
              <a:rPr lang="en-US" sz="2400" dirty="0"/>
              <a:t>Business relationship </a:t>
            </a:r>
            <a:r>
              <a:rPr lang="my-MM" sz="2400" dirty="0"/>
              <a:t>မထူထောင်မီ </a:t>
            </a:r>
            <a:r>
              <a:rPr lang="en-US" sz="2400" dirty="0"/>
              <a:t>CDD </a:t>
            </a:r>
            <a:r>
              <a:rPr lang="my-MM" sz="2400" dirty="0"/>
              <a:t>ဆောင်ရွက်ရန်</a:t>
            </a:r>
          </a:p>
          <a:p>
            <a:endParaRPr lang="my-MM" sz="2400" dirty="0"/>
          </a:p>
          <a:p>
            <a:r>
              <a:rPr lang="en-US" sz="2400" dirty="0"/>
              <a:t>Occasional Customer </a:t>
            </a:r>
            <a:r>
              <a:rPr lang="my-MM" sz="2400" dirty="0"/>
              <a:t>ဖြစ်ပါက သတင်းပို့ရန် သတ်မှတ်ပမာဏထက်ကျော်လျှင် မိမိ၏</a:t>
            </a:r>
          </a:p>
          <a:p>
            <a:r>
              <a:rPr lang="my-MM" sz="2400" dirty="0"/>
              <a:t>ဝန်ဆောင်မှုကို မပေးအပ်မီ ဆောင်ရွက်ရန်</a:t>
            </a:r>
          </a:p>
          <a:p>
            <a:endParaRPr lang="my-MM" sz="2400" dirty="0"/>
          </a:p>
          <a:p>
            <a:r>
              <a:rPr lang="my-MM" sz="2400" dirty="0"/>
              <a:t>ယခင်ရရှိထားသည့် </a:t>
            </a:r>
            <a:r>
              <a:rPr lang="en-US" sz="2400" dirty="0"/>
              <a:t>CDD </a:t>
            </a:r>
            <a:r>
              <a:rPr lang="my-MM" sz="2400" dirty="0"/>
              <a:t>သတင်းအချက်အလက်များ မမှန်လျှင်/မပြည့်စုံလျှင်</a:t>
            </a:r>
          </a:p>
          <a:p>
            <a:endParaRPr lang="my-MM" sz="2400" dirty="0"/>
          </a:p>
          <a:p>
            <a:r>
              <a:rPr lang="en-US" sz="2400" dirty="0"/>
              <a:t>Risk Based CDD </a:t>
            </a:r>
            <a:r>
              <a:rPr lang="my-MM" sz="2400" dirty="0"/>
              <a:t>ဆောင်ရွက်ရန်</a:t>
            </a:r>
          </a:p>
          <a:p>
            <a:endParaRPr lang="my-MM" sz="2400" dirty="0"/>
          </a:p>
          <a:p>
            <a:r>
              <a:rPr lang="en-US" sz="2400" dirty="0"/>
              <a:t>High risk </a:t>
            </a:r>
            <a:r>
              <a:rPr lang="my-MM" sz="2400" dirty="0"/>
              <a:t>ဖြစ်ပါက </a:t>
            </a:r>
            <a:r>
              <a:rPr lang="en-US" sz="2400" dirty="0"/>
              <a:t>EDD</a:t>
            </a:r>
            <a:r>
              <a:rPr lang="my-MM" sz="2400" dirty="0"/>
              <a:t>လုပ်ရန်</a:t>
            </a:r>
          </a:p>
          <a:p>
            <a:endParaRPr lang="my-MM" sz="2400" dirty="0"/>
          </a:p>
          <a:p>
            <a:r>
              <a:rPr lang="en-US" sz="2400" dirty="0"/>
              <a:t>Low risk </a:t>
            </a:r>
            <a:r>
              <a:rPr lang="my-MM" sz="2400" dirty="0"/>
              <a:t>ဖြစ်ပါက </a:t>
            </a:r>
            <a:r>
              <a:rPr lang="en-US" sz="2400" dirty="0" err="1"/>
              <a:t>Simpilify</a:t>
            </a:r>
            <a:r>
              <a:rPr lang="en-US" sz="2400" dirty="0"/>
              <a:t> CDD </a:t>
            </a:r>
            <a:r>
              <a:rPr lang="my-MM" sz="2400" dirty="0"/>
              <a:t>လုပ်ရန်</a:t>
            </a:r>
          </a:p>
          <a:p>
            <a:endParaRPr lang="my-MM" sz="2400" dirty="0"/>
          </a:p>
          <a:p>
            <a:r>
              <a:rPr lang="en-US" sz="2400" dirty="0"/>
              <a:t>Simplify CDD </a:t>
            </a:r>
            <a:r>
              <a:rPr lang="my-MM" sz="2400" dirty="0"/>
              <a:t>လုပ်စဉ် </a:t>
            </a:r>
            <a:r>
              <a:rPr lang="en-US" sz="2400" dirty="0"/>
              <a:t>ML/TF </a:t>
            </a:r>
            <a:r>
              <a:rPr lang="my-MM" sz="2400" dirty="0"/>
              <a:t>သံသယရှိပါက (သို့) </a:t>
            </a:r>
            <a:r>
              <a:rPr lang="en-US" sz="2400" dirty="0"/>
              <a:t>High risk </a:t>
            </a:r>
            <a:r>
              <a:rPr lang="my-MM" sz="2400" dirty="0"/>
              <a:t>ဖြစ်လာပါက ရပ်စဲရန်</a:t>
            </a:r>
          </a:p>
          <a:p>
            <a:endParaRPr lang="my-MM" sz="2400" dirty="0"/>
          </a:p>
          <a:p>
            <a:r>
              <a:rPr lang="en-US" sz="2400" dirty="0"/>
              <a:t>CDD </a:t>
            </a:r>
            <a:r>
              <a:rPr lang="my-MM" sz="2400" dirty="0"/>
              <a:t>ဆောင်ရွက်ရာတွင် လွတ်လပ်သော သတင်းအရင်းအမြစ်များသုံး၍ </a:t>
            </a:r>
            <a:r>
              <a:rPr lang="en-US" sz="2400" dirty="0"/>
              <a:t>customer </a:t>
            </a:r>
            <a:r>
              <a:rPr lang="my-MM" sz="2400" dirty="0"/>
              <a:t>ကို</a:t>
            </a:r>
          </a:p>
          <a:p>
            <a:r>
              <a:rPr lang="my-MM" sz="2400" dirty="0"/>
              <a:t>စိစစ်ခြင်းနှင့် အတည်ပြုခြင်း</a:t>
            </a:r>
          </a:p>
          <a:p>
            <a:endParaRPr lang="my-MM" sz="2400" dirty="0"/>
          </a:p>
          <a:p>
            <a:r>
              <a:rPr lang="my-MM" sz="2400" dirty="0"/>
              <a:t>ဆောင်ရွက်မှု၏ ရည်ရွယ်ချက်သဘောသဘာဝဆိုင်ရာ</a:t>
            </a:r>
          </a:p>
          <a:p>
            <a:r>
              <a:rPr lang="my-MM" sz="2400" dirty="0"/>
              <a:t>သတင်းအချက်အလက်များစုဆောင်းခြင်း နားလည်သိရှိခြင်း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4221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309E-72D4-79D7-8AE6-741861F09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816429"/>
            <a:ext cx="10755086" cy="53993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CDD</a:t>
            </a:r>
            <a:r>
              <a:rPr lang="my-MM" dirty="0"/>
              <a:t>ကိုစဉ်ဆက်မပြတ်ဆောင်ရွက်ရန်လိုအပ်ပါကငွေကြေးဇစ်မြစ်စိစစ်ရန်</a:t>
            </a:r>
            <a:endParaRPr lang="en-US" dirty="0"/>
          </a:p>
          <a:p>
            <a:r>
              <a:rPr lang="my-MM" dirty="0"/>
              <a:t>အောက်ပါလွှဲပြောင်းမှုများကို စောင့်ကြည့်စစ်ဆေးရန်</a:t>
            </a:r>
          </a:p>
          <a:p>
            <a:endParaRPr lang="my-MM" dirty="0"/>
          </a:p>
          <a:p>
            <a:r>
              <a:rPr lang="my-MM" dirty="0"/>
              <a:t>လုပ်ငန်းအရင်းခံထင်ရှားမှုမရှိသော/ဥပဒေနှင့်မညီသော/ရှုပ်ထွေး၍ပုံမှန်မဟုတ်သော လွှဲပြောင်းဆောင်ရွက်မှု</a:t>
            </a:r>
          </a:p>
          <a:p>
            <a:endParaRPr lang="my-MM" dirty="0"/>
          </a:p>
          <a:p>
            <a:r>
              <a:rPr lang="en-US" dirty="0"/>
              <a:t>AML/CFT</a:t>
            </a:r>
            <a:r>
              <a:rPr lang="my-MM" dirty="0"/>
              <a:t>လုံလောက်စွာမလိုက်နိုင်သည့်နိုင်ငံ/ထိုနိုင်ငံမှလူပုဂ္ဂိုလ်တို့နှင့်ဆက်စပ်သည့် လွှဲပြောင်းဆောင်ရွက်မှုများ</a:t>
            </a:r>
          </a:p>
          <a:p>
            <a:endParaRPr lang="my-MM" dirty="0"/>
          </a:p>
          <a:p>
            <a:r>
              <a:rPr lang="my-MM" dirty="0"/>
              <a:t>အထက်ပါဆောင်ရွက်ချက်ဆိုင်ရာ နောက်ခံအခြေအနေနှင့်ရည်ရွယ်ချက်များကို ဖြစ်နိုင်သမျှ စစ်ဆေး၍ မှတ်တမ်းတင်ထားရန်</a:t>
            </a:r>
          </a:p>
          <a:p>
            <a:endParaRPr lang="my-MM" dirty="0"/>
          </a:p>
          <a:p>
            <a:r>
              <a:rPr lang="en-US" dirty="0"/>
              <a:t>ML/TF </a:t>
            </a:r>
            <a:r>
              <a:rPr lang="my-MM" dirty="0"/>
              <a:t>အဆင့်မြင့်သည့် </a:t>
            </a:r>
            <a:r>
              <a:rPr lang="en-US" dirty="0"/>
              <a:t>Customer </a:t>
            </a:r>
            <a:r>
              <a:rPr lang="my-MM" dirty="0"/>
              <a:t>အပေါ် </a:t>
            </a:r>
            <a:r>
              <a:rPr lang="en-US" dirty="0"/>
              <a:t>EDD</a:t>
            </a:r>
            <a:r>
              <a:rPr lang="my-MM" dirty="0"/>
              <a:t>ပြုလုပ်ရန်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19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9586-8530-2B98-D950-438B069E9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/>
              <a:t>ဝန်ထမ်းများ၏ပါဝင်ပတ်သတ်နိုင်မှုအခြေနေများ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FD736-8706-352D-654C-456617452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4999"/>
            <a:ext cx="10515600" cy="4271963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မိမိ</a:t>
            </a:r>
            <a:r>
              <a:rPr lang="en-US" sz="2400" dirty="0"/>
              <a:t>၏ </a:t>
            </a:r>
            <a:r>
              <a:rPr lang="en-US" sz="2400" dirty="0" err="1"/>
              <a:t>ကိုယ်ပိုင်ငွေစာရင်းကို</a:t>
            </a:r>
            <a:r>
              <a:rPr lang="en-US" sz="2400" dirty="0"/>
              <a:t> Customer </a:t>
            </a:r>
            <a:r>
              <a:rPr lang="en-US" sz="2400" dirty="0" err="1"/>
              <a:t>အားငှားရမ်းသုံးစွဲခွင</a:t>
            </a:r>
            <a:r>
              <a:rPr lang="en-US" sz="2400" dirty="0"/>
              <a:t>့်</a:t>
            </a:r>
            <a:r>
              <a:rPr lang="en-US" sz="2400" dirty="0" err="1"/>
              <a:t>ပြုခြင်း</a:t>
            </a:r>
            <a:r>
              <a:rPr lang="en-US" sz="2400" dirty="0"/>
              <a:t>။</a:t>
            </a:r>
          </a:p>
          <a:p>
            <a:r>
              <a:rPr lang="en-US" sz="2400" dirty="0" err="1"/>
              <a:t>ငွေကြေးလိမ်လည</a:t>
            </a:r>
            <a:r>
              <a:rPr lang="en-US" sz="2400" dirty="0"/>
              <a:t>် </a:t>
            </a:r>
            <a:r>
              <a:rPr lang="en-US" sz="2400" dirty="0" err="1"/>
              <a:t>ထုတ်ယူမှုများတွင</a:t>
            </a:r>
            <a:r>
              <a:rPr lang="en-US" sz="2400" dirty="0"/>
              <a:t>် </a:t>
            </a:r>
            <a:r>
              <a:rPr lang="en-US" sz="2400" dirty="0" err="1"/>
              <a:t>ပူးပေါင်းပါဝင်ခြင်း</a:t>
            </a:r>
            <a:r>
              <a:rPr lang="en-US" sz="2400" dirty="0"/>
              <a:t>၊</a:t>
            </a:r>
          </a:p>
          <a:p>
            <a:r>
              <a:rPr lang="en-US" sz="2400" dirty="0" err="1"/>
              <a:t>သက်သေခံအဖြစ</a:t>
            </a:r>
            <a:r>
              <a:rPr lang="en-US" sz="2400" dirty="0"/>
              <a:t>် </a:t>
            </a:r>
            <a:r>
              <a:rPr lang="en-US" sz="2400" dirty="0" err="1"/>
              <a:t>ယာယီသိမ်းဆည်ထားသော</a:t>
            </a:r>
            <a:r>
              <a:rPr lang="en-US" sz="2400" dirty="0"/>
              <a:t> </a:t>
            </a:r>
            <a:r>
              <a:rPr lang="en-US" sz="2400" dirty="0" err="1"/>
              <a:t>ငွေကြေးများကို</a:t>
            </a:r>
            <a:r>
              <a:rPr lang="en-US" sz="2400" dirty="0"/>
              <a:t> </a:t>
            </a:r>
            <a:r>
              <a:rPr lang="en-US" sz="2400" dirty="0" err="1"/>
              <a:t>လိမ်လည်ထုတ်ယူခြင်း</a:t>
            </a:r>
            <a:r>
              <a:rPr lang="en-US" sz="2400" dirty="0"/>
              <a:t>၊</a:t>
            </a:r>
          </a:p>
          <a:p>
            <a:r>
              <a:rPr lang="en-US" sz="2400" dirty="0" err="1"/>
              <a:t>တည်ဆဲဥပဒေပြဌာန်းချက်များကို</a:t>
            </a:r>
            <a:r>
              <a:rPr lang="en-US" sz="2400" dirty="0"/>
              <a:t> </a:t>
            </a:r>
            <a:r>
              <a:rPr lang="en-US" sz="2400" dirty="0" err="1"/>
              <a:t>ကျော်လ</a:t>
            </a:r>
            <a:r>
              <a:rPr lang="en-US" sz="2400" dirty="0"/>
              <a:t>ွှ</a:t>
            </a:r>
            <a:r>
              <a:rPr lang="en-US" sz="2400" dirty="0" err="1"/>
              <a:t>ားနိုင်ရေးအတွက</a:t>
            </a:r>
            <a:r>
              <a:rPr lang="en-US" sz="2400" dirty="0"/>
              <a:t>် </a:t>
            </a:r>
            <a:r>
              <a:rPr lang="en-US" sz="2400" dirty="0" err="1"/>
              <a:t>အကြံညဏ်ပေးခြင်း</a:t>
            </a:r>
            <a:r>
              <a:rPr lang="en-US" sz="2400" dirty="0"/>
              <a:t>၊</a:t>
            </a:r>
          </a:p>
          <a:p>
            <a:r>
              <a:rPr lang="en-US" sz="2400" dirty="0" err="1"/>
              <a:t>ချေးငွေလိမ်လည်လျောက်ထားမှုများတွင</a:t>
            </a:r>
            <a:r>
              <a:rPr lang="en-US" sz="2400" dirty="0"/>
              <a:t>် </a:t>
            </a:r>
            <a:r>
              <a:rPr lang="en-US" sz="2400" dirty="0" err="1"/>
              <a:t>တိကျသေချာစွာစိစစ်မှုမရှိခြင်း</a:t>
            </a:r>
            <a:r>
              <a:rPr lang="en-US" sz="2400" dirty="0"/>
              <a:t>(</a:t>
            </a:r>
            <a:r>
              <a:rPr lang="en-US" sz="2400" dirty="0" err="1"/>
              <a:t>သို</a:t>
            </a:r>
            <a:r>
              <a:rPr lang="en-US" sz="2400" dirty="0"/>
              <a:t>့) </a:t>
            </a:r>
            <a:r>
              <a:rPr lang="en-US" sz="2400" dirty="0" err="1"/>
              <a:t>ပူးပေါင်းပါဝင်ခြင်း</a:t>
            </a:r>
            <a:r>
              <a:rPr lang="en-US" sz="2400" dirty="0"/>
              <a:t>၊</a:t>
            </a:r>
          </a:p>
          <a:p>
            <a:r>
              <a:rPr lang="en-US" sz="2400" dirty="0"/>
              <a:t>TTR &amp; STR </a:t>
            </a:r>
            <a:r>
              <a:rPr lang="en-US" sz="2400" dirty="0" err="1"/>
              <a:t>များကို</a:t>
            </a:r>
            <a:r>
              <a:rPr lang="en-US" sz="2400" dirty="0"/>
              <a:t> </a:t>
            </a:r>
            <a:r>
              <a:rPr lang="en-US" sz="2400" dirty="0" err="1"/>
              <a:t>သတင်းပို့ရန</a:t>
            </a:r>
            <a:r>
              <a:rPr lang="en-US" sz="2400" dirty="0"/>
              <a:t>် </a:t>
            </a:r>
            <a:r>
              <a:rPr lang="en-US" sz="2400" dirty="0" err="1"/>
              <a:t>ပျက်ကွက်ခြင်း၊ထိန်ချန်ခြင်း</a:t>
            </a:r>
            <a:r>
              <a:rPr lang="en-US" sz="2400" dirty="0"/>
              <a:t>၊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TTR = </a:t>
            </a:r>
            <a:r>
              <a:rPr lang="en-US" dirty="0" err="1"/>
              <a:t>Thershold</a:t>
            </a:r>
            <a:r>
              <a:rPr lang="en-US" dirty="0"/>
              <a:t> Transaction Reporting (</a:t>
            </a:r>
            <a:r>
              <a:rPr lang="en-US" dirty="0" err="1"/>
              <a:t>အဆင</a:t>
            </a:r>
            <a:r>
              <a:rPr lang="en-US" dirty="0"/>
              <a:t>့်</a:t>
            </a:r>
            <a:r>
              <a:rPr lang="en-US" dirty="0" err="1"/>
              <a:t>သတ်မှတ်ငွေလ</a:t>
            </a:r>
            <a:r>
              <a:rPr lang="en-US" dirty="0"/>
              <a:t>ွှ</a:t>
            </a:r>
            <a:r>
              <a:rPr lang="en-US" dirty="0" err="1"/>
              <a:t>ဲပြောင်းမှု</a:t>
            </a:r>
            <a:r>
              <a:rPr lang="en-US" dirty="0"/>
              <a:t> </a:t>
            </a:r>
            <a:r>
              <a:rPr lang="en-US" dirty="0" err="1"/>
              <a:t>အစီရင်ခံစာ</a:t>
            </a:r>
            <a:r>
              <a:rPr lang="en-US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STR= Suspicious Transaction Report (</a:t>
            </a:r>
            <a:r>
              <a:rPr lang="en-US" dirty="0" err="1"/>
              <a:t>သံသရဖြစ်ဖွယ်ငွေပေးငွေယူအစီရင်ခံစာ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24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5E98C6A-FD49-C5F6-3E9B-0BCB41F3E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66257"/>
            <a:ext cx="10896601" cy="197031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သံသယဖြစ်ဖွယ်လ</a:t>
            </a:r>
            <a:r>
              <a:rPr lang="en-US" dirty="0"/>
              <a:t>ွှ</a:t>
            </a:r>
            <a:r>
              <a:rPr lang="en-US" dirty="0" err="1"/>
              <a:t>ဲပြောင်းဆောင်ရွက်မှုများ</a:t>
            </a:r>
            <a:r>
              <a:rPr lang="en-US" dirty="0"/>
              <a:t>၊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သတင်းပို့ရန်သတ်မှတ်ထားသည</a:t>
            </a:r>
            <a:r>
              <a:rPr lang="en-US" dirty="0"/>
              <a:t>့် </a:t>
            </a:r>
            <a:r>
              <a:rPr lang="en-US" dirty="0" err="1"/>
              <a:t>ပမာဏထက်ကျော</a:t>
            </a:r>
            <a:r>
              <a:rPr lang="en-US" dirty="0"/>
              <a:t>် </a:t>
            </a:r>
            <a:r>
              <a:rPr lang="en-US" dirty="0" err="1"/>
              <a:t>လွန်သော</a:t>
            </a:r>
            <a:r>
              <a:rPr lang="en-US" dirty="0"/>
              <a:t> လွှ</a:t>
            </a:r>
            <a:r>
              <a:rPr lang="en-US" dirty="0" err="1"/>
              <a:t>ဲပြောင်းဆောင်ရွက်မှုများ</a:t>
            </a:r>
            <a:r>
              <a:rPr lang="en-US" dirty="0"/>
              <a:t>)</a:t>
            </a:r>
            <a:r>
              <a:rPr lang="en-US" dirty="0" err="1"/>
              <a:t>အား</a:t>
            </a:r>
            <a:r>
              <a:rPr lang="en-US" dirty="0"/>
              <a:t> </a:t>
            </a:r>
            <a:r>
              <a:rPr lang="en-US" dirty="0" err="1"/>
              <a:t>သတင်းပို့ရန</a:t>
            </a:r>
            <a:r>
              <a:rPr lang="en-US" dirty="0"/>
              <a:t>်</a:t>
            </a:r>
          </a:p>
        </p:txBody>
      </p:sp>
    </p:spTree>
    <p:extLst>
      <p:ext uri="{BB962C8B-B14F-4D97-AF65-F5344CB8AC3E}">
        <p14:creationId xmlns:p14="http://schemas.microsoft.com/office/powerpoint/2010/main" val="2666409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778-A0CF-B2E1-158B-67394639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/>
              <a:t>သတင်းပို့ရန်တာဝန</a:t>
            </a:r>
            <a:r>
              <a:rPr lang="en-US" sz="3200" b="1" dirty="0"/>
              <a:t>်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BABA9-EB3C-6D61-9ABF-5FCABE2FE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rgbClr val="2D552D"/>
                </a:solidFill>
              </a:rPr>
              <a:t>သတင်းပို့ရန်သတ်မှတ်ထားသော</a:t>
            </a:r>
            <a:r>
              <a:rPr lang="en-US" sz="2400" dirty="0">
                <a:solidFill>
                  <a:srgbClr val="2D552D"/>
                </a:solidFill>
              </a:rPr>
              <a:t> </a:t>
            </a:r>
            <a:r>
              <a:rPr lang="en-US" sz="2400" dirty="0" err="1">
                <a:solidFill>
                  <a:srgbClr val="2D552D"/>
                </a:solidFill>
              </a:rPr>
              <a:t>ပမာဏထက်ကျော်လွန်သည</a:t>
            </a:r>
            <a:r>
              <a:rPr lang="en-US" sz="2400" dirty="0">
                <a:solidFill>
                  <a:srgbClr val="2D552D"/>
                </a:solidFill>
              </a:rPr>
              <a:t>့် </a:t>
            </a:r>
            <a:r>
              <a:rPr lang="en-US" sz="2400" dirty="0" err="1">
                <a:solidFill>
                  <a:srgbClr val="2D552D"/>
                </a:solidFill>
              </a:rPr>
              <a:t>ငွေကြေး</a:t>
            </a:r>
            <a:r>
              <a:rPr lang="en-US" sz="2400" dirty="0">
                <a:solidFill>
                  <a:srgbClr val="2D552D"/>
                </a:solidFill>
              </a:rPr>
              <a:t>/</a:t>
            </a:r>
            <a:r>
              <a:rPr lang="en-US" sz="2400" dirty="0" err="1">
                <a:solidFill>
                  <a:srgbClr val="2D552D"/>
                </a:solidFill>
              </a:rPr>
              <a:t>ပစ္စည်းလ</a:t>
            </a:r>
            <a:r>
              <a:rPr lang="en-US" sz="2400" dirty="0">
                <a:solidFill>
                  <a:srgbClr val="2D552D"/>
                </a:solidFill>
              </a:rPr>
              <a:t>ွှဲ </a:t>
            </a:r>
            <a:r>
              <a:rPr lang="en-US" sz="2400" dirty="0" err="1">
                <a:solidFill>
                  <a:srgbClr val="2D552D"/>
                </a:solidFill>
              </a:rPr>
              <a:t>ပြောင်းဆောင်ရွက်မှုများ</a:t>
            </a:r>
            <a:r>
              <a:rPr lang="en-US" sz="2400" dirty="0">
                <a:solidFill>
                  <a:srgbClr val="2D552D"/>
                </a:solidFill>
              </a:rPr>
              <a:t> (Threshold Transaction Reporting -TTR)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solidFill>
                  <a:srgbClr val="2D552D"/>
                </a:solidFill>
              </a:rPr>
              <a:t>ငွေကြေး</a:t>
            </a:r>
            <a:r>
              <a:rPr lang="en-US" sz="2400" dirty="0">
                <a:solidFill>
                  <a:srgbClr val="2D552D"/>
                </a:solidFill>
              </a:rPr>
              <a:t>/</a:t>
            </a:r>
            <a:r>
              <a:rPr lang="en-US" sz="2400" dirty="0" err="1">
                <a:solidFill>
                  <a:srgbClr val="2D552D"/>
                </a:solidFill>
              </a:rPr>
              <a:t>ပစ္စည်းတစ်ရပ်ရပ်သည</a:t>
            </a:r>
            <a:r>
              <a:rPr lang="en-US" sz="2400" dirty="0">
                <a:solidFill>
                  <a:srgbClr val="2D552D"/>
                </a:solidFill>
              </a:rPr>
              <a:t>် </a:t>
            </a:r>
            <a:r>
              <a:rPr lang="en-US" sz="2400" dirty="0" err="1">
                <a:solidFill>
                  <a:srgbClr val="2D552D"/>
                </a:solidFill>
              </a:rPr>
              <a:t>အောက်ပါတို့နှင</a:t>
            </a:r>
            <a:r>
              <a:rPr lang="en-US" sz="2400" dirty="0">
                <a:solidFill>
                  <a:srgbClr val="2D552D"/>
                </a:solidFill>
              </a:rPr>
              <a:t>့် </a:t>
            </a:r>
            <a:r>
              <a:rPr lang="en-US" sz="2400" dirty="0" err="1">
                <a:solidFill>
                  <a:srgbClr val="2D552D"/>
                </a:solidFill>
              </a:rPr>
              <a:t>ဆက်နွယ်သည်ဟုသံသယရှိလ</a:t>
            </a:r>
            <a:r>
              <a:rPr lang="en-US" sz="2400" dirty="0">
                <a:solidFill>
                  <a:srgbClr val="2D552D"/>
                </a:solidFill>
              </a:rPr>
              <a:t>ျှင်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2D552D"/>
                </a:solidFill>
              </a:rPr>
              <a:t>တရားမဝင်သောနည်းလမ်းဖြင</a:t>
            </a:r>
            <a:r>
              <a:rPr lang="en-US" dirty="0">
                <a:solidFill>
                  <a:srgbClr val="2D552D"/>
                </a:solidFill>
              </a:rPr>
              <a:t>့်</a:t>
            </a:r>
            <a:r>
              <a:rPr lang="en-US" dirty="0" err="1">
                <a:solidFill>
                  <a:srgbClr val="2D552D"/>
                </a:solidFill>
              </a:rPr>
              <a:t>ရရှိမှု</a:t>
            </a:r>
            <a:endParaRPr lang="en-US" dirty="0">
              <a:solidFill>
                <a:srgbClr val="2D552D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2D552D"/>
                </a:solidFill>
              </a:rPr>
              <a:t>ငွေကြေးခဝါချမှု</a:t>
            </a:r>
            <a:r>
              <a:rPr lang="en-US" dirty="0">
                <a:solidFill>
                  <a:srgbClr val="2D552D"/>
                </a:solidFill>
              </a:rPr>
              <a:t>/</a:t>
            </a:r>
            <a:r>
              <a:rPr lang="en-US" dirty="0" err="1">
                <a:solidFill>
                  <a:srgbClr val="2D552D"/>
                </a:solidFill>
              </a:rPr>
              <a:t>အကြမ်းဖက်မှုကို</a:t>
            </a:r>
            <a:r>
              <a:rPr lang="en-US" dirty="0">
                <a:solidFill>
                  <a:srgbClr val="2D552D"/>
                </a:solidFill>
              </a:rPr>
              <a:t> </a:t>
            </a:r>
            <a:r>
              <a:rPr lang="en-US" dirty="0" err="1">
                <a:solidFill>
                  <a:srgbClr val="2D552D"/>
                </a:solidFill>
              </a:rPr>
              <a:t>ငွေကြေးထောက်ပံ့မှု</a:t>
            </a:r>
            <a:endParaRPr lang="en-US" dirty="0">
              <a:solidFill>
                <a:srgbClr val="2D552D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2D552D"/>
                </a:solidFill>
              </a:rPr>
              <a:t>ငွေကြေးခဝါချမှု</a:t>
            </a:r>
            <a:r>
              <a:rPr lang="en-US" dirty="0">
                <a:solidFill>
                  <a:srgbClr val="2D552D"/>
                </a:solidFill>
              </a:rPr>
              <a:t>/</a:t>
            </a:r>
            <a:r>
              <a:rPr lang="en-US" dirty="0" err="1">
                <a:solidFill>
                  <a:srgbClr val="2D552D"/>
                </a:solidFill>
              </a:rPr>
              <a:t>အကြမ်းဖက်မှုကိုငွေကြေးထောက်ပံ့မှုဖြစ်စေရန</a:t>
            </a:r>
            <a:r>
              <a:rPr lang="en-US" dirty="0">
                <a:solidFill>
                  <a:srgbClr val="2D552D"/>
                </a:solidFill>
              </a:rPr>
              <a:t>် </a:t>
            </a:r>
            <a:r>
              <a:rPr lang="en-US" dirty="0" err="1">
                <a:solidFill>
                  <a:srgbClr val="2D552D"/>
                </a:solidFill>
              </a:rPr>
              <a:t>အားထုတ်မှု</a:t>
            </a:r>
            <a:endParaRPr lang="en-US" dirty="0">
              <a:solidFill>
                <a:srgbClr val="2D552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1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F8DD-F579-D007-C6D7-AFD9DBF5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သတင်းပို့ရမည</a:t>
            </a:r>
            <a:r>
              <a:rPr lang="en-US" sz="3200" dirty="0"/>
              <a:t>့် </a:t>
            </a:r>
            <a:r>
              <a:rPr lang="en-US" sz="3200" dirty="0" err="1"/>
              <a:t>အချိန်ကာလသတ်မှတ်ချက</a:t>
            </a:r>
            <a:r>
              <a:rPr lang="en-US" sz="3200" dirty="0"/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27E6A-6B47-A504-E880-D33EC7E4A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သတ်မှတ်ပမာဏထက်ကျော်လွန်သောလွဲပြောင်းဆောင်ရွက်မှု</a:t>
            </a:r>
            <a:r>
              <a:rPr lang="en-US" dirty="0"/>
              <a:t>(</a:t>
            </a:r>
            <a:r>
              <a:rPr lang="en-US" dirty="0" err="1"/>
              <a:t>နည်းဥပဒေ</a:t>
            </a:r>
            <a:r>
              <a:rPr lang="en-US" dirty="0"/>
              <a:t> ၅၁)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800" dirty="0" err="1"/>
              <a:t>မြို့ပေ</a:t>
            </a:r>
            <a:r>
              <a:rPr lang="en-US" sz="2800" dirty="0"/>
              <a:t>ါ်</a:t>
            </a:r>
            <a:r>
              <a:rPr lang="en-US" sz="2800" dirty="0" err="1"/>
              <a:t>ဒေသ</a:t>
            </a:r>
            <a:r>
              <a:rPr lang="en-US" sz="2800" dirty="0"/>
              <a:t> (၂၄)</a:t>
            </a:r>
            <a:r>
              <a:rPr lang="en-US" sz="2800" dirty="0" err="1"/>
              <a:t>နာရီအတွင်း</a:t>
            </a:r>
            <a:endParaRPr lang="en-US" sz="28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800" dirty="0" err="1"/>
              <a:t>ဝေးလံသော</a:t>
            </a:r>
            <a:r>
              <a:rPr lang="en-US" sz="2800" dirty="0"/>
              <a:t> </a:t>
            </a:r>
            <a:r>
              <a:rPr lang="en-US" sz="2800" dirty="0" err="1"/>
              <a:t>အရပ</a:t>
            </a:r>
            <a:r>
              <a:rPr lang="en-US" sz="2800" dirty="0"/>
              <a:t>်(၃) </a:t>
            </a:r>
            <a:r>
              <a:rPr lang="en-US" sz="2800" dirty="0" err="1"/>
              <a:t>ရက်အတွင်း</a:t>
            </a: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သံသယဖြစ်ဖွယ်လ</a:t>
            </a:r>
            <a:r>
              <a:rPr lang="en-US" dirty="0"/>
              <a:t>ွှ</a:t>
            </a:r>
            <a:r>
              <a:rPr lang="en-US" dirty="0" err="1"/>
              <a:t>ဲပြောင်းဆောင်ရွက်မှု</a:t>
            </a:r>
            <a:r>
              <a:rPr lang="en-US" dirty="0"/>
              <a:t>(</a:t>
            </a:r>
            <a:r>
              <a:rPr lang="en-US" dirty="0" err="1"/>
              <a:t>နည်းဥပဒေ</a:t>
            </a:r>
            <a:r>
              <a:rPr lang="en-US" dirty="0"/>
              <a:t> ၅၀)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800" dirty="0" err="1"/>
              <a:t>ဆောလျင်စွာ</a:t>
            </a: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အမည်မဖော်လိုသော</a:t>
            </a:r>
            <a:r>
              <a:rPr lang="en-US" dirty="0"/>
              <a:t> </a:t>
            </a:r>
            <a:r>
              <a:rPr lang="en-US" dirty="0" err="1"/>
              <a:t>ငွေစာရင်းများ</a:t>
            </a:r>
            <a:r>
              <a:rPr lang="en-US" dirty="0"/>
              <a:t>/</a:t>
            </a:r>
            <a:r>
              <a:rPr lang="en-US" dirty="0" err="1"/>
              <a:t>နာမည်အစစ်အမှန်မဟုတ်ကြောင်းပေ</a:t>
            </a:r>
            <a:r>
              <a:rPr lang="en-US" dirty="0"/>
              <a:t>ါ်</a:t>
            </a:r>
            <a:r>
              <a:rPr lang="en-US" dirty="0" err="1"/>
              <a:t>လွင်သည</a:t>
            </a:r>
            <a:r>
              <a:rPr lang="en-US" dirty="0"/>
              <a:t>့် </a:t>
            </a:r>
            <a:r>
              <a:rPr lang="en-US" dirty="0" err="1"/>
              <a:t>ငွေစာရင်းများ</a:t>
            </a:r>
            <a:r>
              <a:rPr lang="en-US" dirty="0"/>
              <a:t>(</a:t>
            </a:r>
            <a:r>
              <a:rPr lang="en-US" dirty="0" err="1"/>
              <a:t>နည်းဥပဒေ</a:t>
            </a:r>
            <a:r>
              <a:rPr lang="en-US" dirty="0"/>
              <a:t> ၅၂)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800" dirty="0" err="1"/>
              <a:t>ဆောလျင်စွာ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64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478A-E373-14C3-CE40-61628BB8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သတင်းပို့အဖွဲ့အစည်းများအနေဖြင</a:t>
            </a:r>
            <a:r>
              <a:rPr lang="en-US" sz="3200" b="1" dirty="0"/>
              <a:t>့်</a:t>
            </a:r>
            <a:r>
              <a:rPr lang="en-US" sz="3200" b="1" dirty="0" err="1"/>
              <a:t>အလေးထားဆောင်ရွက်သင</a:t>
            </a:r>
            <a:r>
              <a:rPr lang="en-US" sz="3200" b="1" dirty="0"/>
              <a:t>့်</a:t>
            </a:r>
            <a:br>
              <a:rPr lang="en-US" sz="3200" b="1" dirty="0"/>
            </a:br>
            <a:r>
              <a:rPr lang="en-US" sz="3200" b="1" dirty="0" err="1"/>
              <a:t>သည</a:t>
            </a:r>
            <a:r>
              <a:rPr lang="en-US" sz="3200" b="1" dirty="0"/>
              <a:t>့်</a:t>
            </a:r>
            <a:r>
              <a:rPr lang="en-US" sz="3200" b="1" dirty="0" err="1"/>
              <a:t>နယ်ပယ်များ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D6824-2068-BB0A-4868-CCA7F38EF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Customer Due Diligence                         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Record Keeping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Reporting</a:t>
            </a:r>
          </a:p>
          <a:p>
            <a:pPr lvl="1"/>
            <a:r>
              <a:rPr lang="en-US" sz="2000" dirty="0"/>
              <a:t>CTR+STR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Employee Due Diligence</a:t>
            </a:r>
          </a:p>
          <a:p>
            <a:pPr lvl="1"/>
            <a:r>
              <a:rPr lang="en-US" sz="2000" dirty="0"/>
              <a:t> How about Employee?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Ongoing Training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77F3EC-97B5-6DCE-9505-5FF4976D0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973770"/>
            <a:ext cx="7322832" cy="335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94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9D463-DC3D-8893-E6F2-15EDA887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အကြမ်းဖက်မှုကို</a:t>
            </a:r>
            <a:r>
              <a:rPr lang="en-US" sz="3200" b="1" dirty="0"/>
              <a:t> </a:t>
            </a:r>
            <a:r>
              <a:rPr lang="en-US" sz="3200" b="1" dirty="0" err="1"/>
              <a:t>ငွေကြေးထောက်ပံ့ခြင်းFinancing</a:t>
            </a:r>
            <a:r>
              <a:rPr lang="en-US" sz="3200" b="1" dirty="0"/>
              <a:t> of Terrorism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03D9-5E7D-766E-822A-E1C8F81AA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အကြမ်းဖက်မှုကို</a:t>
            </a:r>
            <a:r>
              <a:rPr lang="en-US" dirty="0"/>
              <a:t> </a:t>
            </a:r>
            <a:r>
              <a:rPr lang="en-US" dirty="0" err="1"/>
              <a:t>ငွေကြေးထောက်ပံ့ခြင်းဆိုသည်မှာ</a:t>
            </a:r>
            <a:r>
              <a:rPr lang="en-US" dirty="0"/>
              <a:t> </a:t>
            </a:r>
            <a:r>
              <a:rPr lang="en-US" dirty="0" err="1"/>
              <a:t>မည်သူမဆိုမည်သည</a:t>
            </a:r>
            <a:r>
              <a:rPr lang="en-US" dirty="0"/>
              <a:t>့် </a:t>
            </a:r>
            <a:r>
              <a:rPr lang="en-US" dirty="0" err="1"/>
              <a:t>နည်းလမ်းဖြင</a:t>
            </a:r>
            <a:r>
              <a:rPr lang="en-US" dirty="0"/>
              <a:t>့်</a:t>
            </a:r>
            <a:r>
              <a:rPr lang="en-US" dirty="0" err="1"/>
              <a:t>ဖြစ်စေ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တိုက်ရိုက်ဖြစ်စေ</a:t>
            </a:r>
            <a:r>
              <a:rPr lang="en-US" dirty="0"/>
              <a:t>၊ </a:t>
            </a:r>
            <a:r>
              <a:rPr lang="en-US" dirty="0" err="1"/>
              <a:t>သွယ်ဝိုက</a:t>
            </a:r>
            <a:r>
              <a:rPr lang="en-US" dirty="0"/>
              <a:t>်၍</a:t>
            </a:r>
            <a:r>
              <a:rPr lang="en-US" dirty="0" err="1"/>
              <a:t>ဖြစ်စေ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တရားမဝင်သော</a:t>
            </a:r>
            <a:r>
              <a:rPr lang="en-US" dirty="0"/>
              <a:t> </a:t>
            </a:r>
            <a:r>
              <a:rPr lang="en-US" dirty="0" err="1"/>
              <a:t>နည်းလမ်းဖြင</a:t>
            </a:r>
            <a:r>
              <a:rPr lang="en-US" dirty="0"/>
              <a:t>့်</a:t>
            </a:r>
            <a:r>
              <a:rPr lang="en-US" dirty="0" err="1"/>
              <a:t>ဖြစ်စေ</a:t>
            </a:r>
            <a:r>
              <a:rPr lang="en-US" dirty="0"/>
              <a:t>၊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တမင်ရည်ရွယ်ချက်ဖြင</a:t>
            </a:r>
            <a:r>
              <a:rPr lang="en-US" dirty="0"/>
              <a:t>့်</a:t>
            </a:r>
            <a:r>
              <a:rPr lang="en-US" dirty="0" err="1"/>
              <a:t>ဖြစ်စေ</a:t>
            </a:r>
            <a:r>
              <a:rPr lang="en-US" dirty="0"/>
              <a:t>၊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အကြမ်းဖက်မှု</a:t>
            </a:r>
            <a:r>
              <a:rPr lang="en-US" dirty="0"/>
              <a:t> </a:t>
            </a:r>
            <a:r>
              <a:rPr lang="en-US" dirty="0" err="1"/>
              <a:t>ကျူးလွန်ရန်အတွက</a:t>
            </a:r>
            <a:r>
              <a:rPr lang="en-US" dirty="0"/>
              <a:t>် (</a:t>
            </a:r>
            <a:r>
              <a:rPr lang="en-US" dirty="0" err="1"/>
              <a:t>သို</a:t>
            </a:r>
            <a:r>
              <a:rPr lang="en-US" dirty="0"/>
              <a:t>့) </a:t>
            </a:r>
            <a:r>
              <a:rPr lang="en-US" dirty="0" err="1"/>
              <a:t>အကြမ်းဖက်အဖွဲ့အစည်းအတွက</a:t>
            </a:r>
            <a:r>
              <a:rPr lang="en-US" dirty="0"/>
              <a:t>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တစ်စိတ်တစ်ပိုင်းဖြစ်စေ၊အလုံးစုံဖြစ်စေ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အသုံးပြုလိမ</a:t>
            </a:r>
            <a:r>
              <a:rPr lang="en-US" dirty="0"/>
              <a:t>့်</a:t>
            </a:r>
            <a:r>
              <a:rPr lang="en-US" dirty="0" err="1"/>
              <a:t>မည</a:t>
            </a:r>
            <a:r>
              <a:rPr lang="en-US" dirty="0"/>
              <a:t>်(</a:t>
            </a:r>
            <a:r>
              <a:rPr lang="en-US" dirty="0" err="1"/>
              <a:t>သို</a:t>
            </a:r>
            <a:r>
              <a:rPr lang="en-US" dirty="0"/>
              <a:t>့) </a:t>
            </a:r>
            <a:r>
              <a:rPr lang="en-US" dirty="0" err="1"/>
              <a:t>အသုံးပြုမည်ကို</a:t>
            </a:r>
            <a:r>
              <a:rPr lang="en-US" dirty="0"/>
              <a:t> </a:t>
            </a:r>
            <a:r>
              <a:rPr lang="en-US" dirty="0" err="1"/>
              <a:t>သိရှိလျက်နှင</a:t>
            </a:r>
            <a:r>
              <a:rPr lang="en-US" dirty="0"/>
              <a:t>့်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ရည်ရွယ်ချက်ဖြင</a:t>
            </a:r>
            <a:r>
              <a:rPr lang="en-US" dirty="0"/>
              <a:t>့် </a:t>
            </a:r>
            <a:r>
              <a:rPr lang="en-US" dirty="0" err="1"/>
              <a:t>ငွေကြေးထောက်ပံ့မှု</a:t>
            </a:r>
            <a:r>
              <a:rPr lang="en-US" dirty="0"/>
              <a:t>(</a:t>
            </a:r>
            <a:r>
              <a:rPr lang="en-US" dirty="0" err="1"/>
              <a:t>သို</a:t>
            </a:r>
            <a:r>
              <a:rPr lang="en-US" dirty="0"/>
              <a:t>့)</a:t>
            </a:r>
            <a:r>
              <a:rPr lang="en-US" dirty="0" err="1"/>
              <a:t>စုဆောင်းမှုကိုပြုခြင်း</a:t>
            </a:r>
            <a:r>
              <a:rPr lang="en-US" dirty="0"/>
              <a:t>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33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7C66E-A6B9-18B8-A8AF-259D765C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အကြမ်းဖက်အားငွေကြေးထောက်ပံ့သည</a:t>
            </a:r>
            <a:r>
              <a:rPr lang="en-US" sz="3200" b="1" dirty="0"/>
              <a:t>့်</a:t>
            </a:r>
            <a:r>
              <a:rPr lang="en-US" sz="3200" b="1" dirty="0" err="1"/>
              <a:t>ယေဘူယျအရင်း</a:t>
            </a:r>
            <a:br>
              <a:rPr lang="en-US" sz="3200" b="1" dirty="0"/>
            </a:br>
            <a:r>
              <a:rPr lang="en-US" sz="3200" b="1" dirty="0" err="1"/>
              <a:t>အမြစ</a:t>
            </a:r>
            <a:r>
              <a:rPr lang="en-US" sz="3200" b="1" dirty="0"/>
              <a:t>်(၃)</a:t>
            </a:r>
            <a:r>
              <a:rPr lang="en-US" sz="3200" b="1" dirty="0" err="1"/>
              <a:t>မျိုး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73857-0DE5-163F-92AC-500D3329F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err="1"/>
              <a:t>နိုင်ငံတော်အစိုးရများမှထောက်ပံ့ခြင်း</a:t>
            </a:r>
            <a:r>
              <a:rPr lang="en-US" sz="2400" dirty="0"/>
              <a:t>။                 </a:t>
            </a:r>
            <a:r>
              <a:rPr lang="en-US" dirty="0" err="1"/>
              <a:t>လှူဒါန်းမှုဆိုင်ရာ</a:t>
            </a:r>
            <a:r>
              <a:rPr lang="en-US" dirty="0"/>
              <a:t> </a:t>
            </a:r>
            <a:r>
              <a:rPr lang="en-US" dirty="0" err="1"/>
              <a:t>အဖွဲ့အစည်းများ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တရားဝင်စီးပွားရေးလုပ်ငန်းများ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ကိုယ်တိုင်ဘဏ္ဍာငွေရှာဖွေခြင်း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ပုံနှိပ်ထုတ်ဝေခြင်းများ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အသင်းဝင်ကြေးကောက်ခံခြင်းများ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ယဉ်ကျေးမှု</a:t>
            </a:r>
            <a:r>
              <a:rPr lang="en-US" dirty="0"/>
              <a:t> </a:t>
            </a:r>
            <a:r>
              <a:rPr lang="en-US" dirty="0" err="1"/>
              <a:t>အခမ်းအနားနှင</a:t>
            </a:r>
            <a:r>
              <a:rPr lang="en-US" dirty="0"/>
              <a:t>့် </a:t>
            </a:r>
            <a:r>
              <a:rPr lang="en-US" dirty="0" err="1"/>
              <a:t>ပွဲလမ်းသဘင်ကျင်းပပြုလုပ်ခြင်း</a:t>
            </a:r>
            <a:r>
              <a:rPr lang="en-US" dirty="0"/>
              <a:t>။</a:t>
            </a:r>
          </a:p>
          <a:p>
            <a:pPr marL="514350" indent="-514350">
              <a:buFont typeface="+mj-lt"/>
              <a:buAutoNum type="arabicParenR"/>
            </a:pP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dirty="0" err="1"/>
              <a:t>ပြစ်မှုကျူးလွန်ခြင်းမှရရှိခြင်း</a:t>
            </a:r>
            <a:r>
              <a:rPr lang="en-US" sz="2400" dirty="0"/>
              <a:t>။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တရားမဝင်မှူးယစ်ဆေးဝါးရောင်းဝယ်ခြင်း</a:t>
            </a:r>
            <a:r>
              <a:rPr lang="en-US" dirty="0"/>
              <a:t>။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မှောင်ခိုခြင်း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ပြည</a:t>
            </a:r>
            <a:r>
              <a:rPr lang="en-US" dirty="0"/>
              <a:t>့်</a:t>
            </a:r>
            <a:r>
              <a:rPr lang="en-US" dirty="0" err="1"/>
              <a:t>တန်ဆာလုပ်ငန်း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လောင်းကစားလုပ်ငန်း</a:t>
            </a:r>
            <a:r>
              <a:rPr lang="en-US" dirty="0"/>
              <a:t>၊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ပြန်ပေးဆွဲခြင်း</a:t>
            </a:r>
            <a:r>
              <a:rPr lang="en-US" dirty="0"/>
              <a:t>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4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D837-F568-1CFF-E968-2140EC47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y-MM" dirty="0"/>
              <a:t>အကျိုးခံစားခွင့်အမျိုးအစားများ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8AE53-6F99-5BE9-F254-2397F6FA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my-MM" b="1" dirty="0"/>
          </a:p>
          <a:p>
            <a:r>
              <a:rPr lang="my-MM" b="1" dirty="0"/>
              <a:t>အလုပ်သမား ကျန်းမာရေးအကျိုးခံစားခွင့်</a:t>
            </a:r>
            <a:endParaRPr lang="my-MM" dirty="0"/>
          </a:p>
          <a:p>
            <a:r>
              <a:rPr lang="my-MM" b="1" dirty="0"/>
              <a:t>မိခင်ဆိုင်ရာ အကျိုးခံစားခွင့်</a:t>
            </a:r>
            <a:endParaRPr lang="my-MM" dirty="0"/>
          </a:p>
          <a:p>
            <a:r>
              <a:rPr lang="my-MM" b="1" dirty="0"/>
              <a:t>အလုပ်မှုဆိုင်ရာ ထိခိုက်ဒဏ်ရာ/အတတ်မကျွမ်းစွမ်းမှုအကျိုးခံစားခွင့်</a:t>
            </a:r>
            <a:endParaRPr lang="my-MM" dirty="0"/>
          </a:p>
          <a:p>
            <a:r>
              <a:rPr lang="my-MM" b="1" dirty="0"/>
              <a:t>အစာစားကြေး (</a:t>
            </a:r>
            <a:r>
              <a:rPr lang="en-US" b="1" dirty="0"/>
              <a:t>Sickness Benefit)</a:t>
            </a:r>
            <a:endParaRPr lang="en-US" dirty="0"/>
          </a:p>
          <a:p>
            <a:r>
              <a:rPr lang="my-MM" b="1" dirty="0"/>
              <a:t>အထူးအကျိုးခံစားခွင့် (</a:t>
            </a:r>
            <a:r>
              <a:rPr lang="en-US" b="1" dirty="0"/>
              <a:t>Invalidity / Survivor Benefit)</a:t>
            </a:r>
            <a:endParaRPr lang="en-US" dirty="0"/>
          </a:p>
          <a:p>
            <a:r>
              <a:rPr lang="my-MM" b="1" dirty="0"/>
              <a:t>အိမ်ထောင်စု ငွေကြေးကူညီမှု</a:t>
            </a:r>
            <a:endParaRPr lang="my-MM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079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D5C211-879E-9925-1C4D-200CC4A9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8" y="1774371"/>
            <a:ext cx="8523741" cy="1959429"/>
          </a:xfrm>
          <a:solidFill>
            <a:srgbClr val="00CC00"/>
          </a:solidFill>
          <a:ln>
            <a:solidFill>
              <a:srgbClr val="339933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72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34207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B3595-80EF-3702-9D85-1CE2038AB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အလုပ်သမားကျန်းမာရေးအကျိုးခံစားခွင</a:t>
            </a:r>
            <a:r>
              <a:rPr lang="en-US" dirty="0"/>
              <a:t>့်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1C3A20-7B29-F086-8D63-B99605DE33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1875354"/>
            <a:ext cx="1140434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အလုပ်မလုပ်နိုင်သည့် မကျန်းမာမှုဖြစ်ပါက ဈေးနှုန်းချမှတ်ထားသော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Sickness Benefit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ရရှိခွင့်ရှိသည်။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မကျန်းမာမှုစတင်မီနဲ့ စတင်ဖြစ်ပြီးနောက် ၆ လအတွင်း ထည့်ဝင်ကြေးပေးသွင်းမှု လိုအပ်ပါသည်။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နောက်ဆုံး ၄ လအတွင်းထည့်ဝင်ကြေးပေးသွင်းခဲ့သော လများအရ ပျမ်းမျှလုပ်ခ၏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၆၀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ကို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ဆက်လက် ၂၆ ပတ်အထိ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ခံစားခွင့်ရှိသည်။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ဆေးသက်သေခံလက်မှတ်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(Form </a:t>
            </a:r>
            <a:r>
              <a:rPr kumimoji="0" lang="my-MM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my-MM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၁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တင်ပြဖို့ တရားဝင်လိုအပ်ပီးမှ ပေးအပ်သည်။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မကျန်းမာမှုတစ်ကြိမ်ပြီးနောက်၆ပတ်အတွင်းပြန်လည်ဖြစ်ပါကထိုကာလကိုပထမပတ်ကာလနှင့် ဆက်လက်သတ်မှတ်ပြီး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၂၆ ပတ်အထိ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ခံစားခွင့်ရရှိသည်။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26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5606-B85A-40EF-BA7E-9057DFF6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y-MM" dirty="0"/>
              <a:t>မကျန်းမာမှုအတွက် ဆေးကုသမှုခံယူခွင့်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804B50A-112B-583F-1087-272DA511A8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656354"/>
            <a:ext cx="1083461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လူမှုဖူလုံရေးအဖွဲ့ မှတ်ပုံတင်ထားသော ဝန်ထမ်းများသည်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ဆေးကုသမှုအကျိုးခံစားခွင့်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ရရှိမည်။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အောက်ပါအကျိုးခံစားခွင့်များ ပါဝင်သည်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အိမ်နီးချင်း ဆေးရုံ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ဆေးခန်းများ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တွင် အခမဲ့ကုသမှုခံယူနိုင်သည်။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ဆေးကုန်ကျစရိတ်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အချို့ကို လူမှုဖူလုံရေးအဖွဲ့မှ ထောက်ပံ့ပေးသည်။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ဝန်ထမ်း၊ မိသားစု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မိဘ၊ ဇနီး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ခင်ပွန်း၊ သားသမီး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တို့အတွက်လည်း သတ်မှတ်ထားသော အတိုင်း အကျိုးခံစားခွင့် ရရှိနိုင်သည်။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ဆေးခန်း၊ ဆေးရုံ တင်ပြချက်အတိုင်း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ကုသခ၊ စရိတ်များကို အလျော့ဈေး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သို့မဟုတ် အခမဲ့ စီမံပေးသည်။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29248-6309-DA93-C033-827274FDE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y-MM" dirty="0"/>
              <a:t>မိခင်ဆိုင်ရာ အကျိုးခံစားခွင့်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405CA06-1E39-4251-E00D-7DDC2A7B59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0371" y="1865945"/>
            <a:ext cx="1124128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မိခင်ဆိုင်ရာ အကျိုးခံစားခွင့်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သည် သားဖွားခြင်း၊ သားအိမ်ပျက်ခြင်း သို့မဟုတ် အမျိုးသမီးနဲ့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ဆိုင်သည့် မကျန်းမာမှုအတွက် ပေးအပ်သည်။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လိုအပ်ချက်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မိခင်ဖြစ်မည့် အလုပ်သမားသည်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မိခင်ဆိုင်ရာ အကျိုးခံစားခွင့်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သည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်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၁၂ လအတွင်း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အနည်းဆုံး ၆ လ အလုပ်လုပ်ပြီးထည့်ဝင်ကြေး ပေးသွင်းထားရမည်။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23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3D85E93-F5C0-EFC0-B14B-A6BD18A165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9857" y="1672545"/>
            <a:ext cx="978625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(Maternity Benefit Allowance)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နောက်ဆုံး ၄ လအတွင်း ပျမ်းမျှလုပ်ခ၏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၆၀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ပျမ်းမျှ ၁၄ ပတ်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မိခင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်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ခွင့်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ဆေးကုသမှုအကျိုးခံစားခွင့်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ဆေးရုံ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ဆေးခန်းတွင် 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အခမဲ့ကုသမှု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သမီးဖွားပြီးနောက်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သား</a:t>
            </a:r>
            <a:r>
              <a:rPr kumimoji="0" lang="my-MM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အိမ်ပျက်ခြင်း၊ ကလေးမွေးပြီးနောက် သေဆုံးခြင်း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စသည့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်</a:t>
            </a:r>
            <a:r>
              <a:rPr kumimoji="0" lang="my-MM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အခြေအနေများတွင်လည်းသတ်မှတ်အကျိုးခံစားခွင့် ရရှိမည်။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2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9D4E6-B538-88CA-65AA-3F63CF897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ဖခင်ဘဝဖြစ်သူ</a:t>
            </a:r>
            <a:r>
              <a:rPr lang="en-US" sz="3200" dirty="0"/>
              <a:t> </a:t>
            </a:r>
            <a:r>
              <a:rPr lang="en-US" sz="3200" dirty="0" err="1"/>
              <a:t>ငွေကြေးအကျိုးခံစားခွင</a:t>
            </a:r>
            <a:r>
              <a:rPr lang="en-US" sz="3200" dirty="0"/>
              <a:t>့်</a:t>
            </a:r>
            <a:r>
              <a:rPr lang="en-US" sz="3200" dirty="0" err="1"/>
              <a:t>နှင</a:t>
            </a:r>
            <a:r>
              <a:rPr lang="en-US" sz="3200" dirty="0"/>
              <a:t>့်</a:t>
            </a:r>
            <a:r>
              <a:rPr lang="en-US" sz="3200" dirty="0" err="1"/>
              <a:t>ဖခင်ဘဝဖြစ်မှုစရိတ</a:t>
            </a:r>
            <a:r>
              <a:rPr lang="en-US" sz="3200" dirty="0"/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0AA97-6666-92F2-B030-C3489BD7B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y-MM" sz="2600" b="1" dirty="0"/>
              <a:t>1️⃣ အကျိုးခံစားခွင့် (</a:t>
            </a:r>
            <a:r>
              <a:rPr lang="en-US" sz="2600" b="1" dirty="0"/>
              <a:t>Paternity Benefit)</a:t>
            </a:r>
          </a:p>
          <a:p>
            <a:r>
              <a:rPr lang="my-MM" sz="2600" dirty="0"/>
              <a:t>ဖခင်ဘဝဖြစ်သူ ဝန်ထမ်းအတွက် သားဖွားရာကာလအတွင်း ခံစားခွင့်ရရှိသည်။</a:t>
            </a:r>
          </a:p>
          <a:p>
            <a:r>
              <a:rPr lang="my-MM" sz="2600" dirty="0"/>
              <a:t>အလုပ်သမားအတွက် </a:t>
            </a:r>
            <a:r>
              <a:rPr lang="my-MM" sz="2600" b="1" dirty="0"/>
              <a:t>အလုပ်မှ ခွင့်ယူနိုင်သော အချိန်</a:t>
            </a:r>
            <a:r>
              <a:rPr lang="my-MM" sz="2600" dirty="0"/>
              <a:t> သတ်မှတ်ထားသည်။</a:t>
            </a:r>
          </a:p>
          <a:p>
            <a:r>
              <a:rPr lang="my-MM" sz="2600" dirty="0"/>
              <a:t>နောက်ဆုံး ၄ လအတွင်း ပျမ်းမျှလုပ်ခ၏ </a:t>
            </a:r>
            <a:r>
              <a:rPr lang="my-MM" sz="2600" b="1" dirty="0"/>
              <a:t>၆၀%</a:t>
            </a:r>
            <a:r>
              <a:rPr lang="my-MM" sz="2600" dirty="0"/>
              <a:t> ကို အချိန်ကာလအတွင်း ပေးအပ်သည်။</a:t>
            </a:r>
          </a:p>
          <a:p>
            <a:r>
              <a:rPr lang="my-MM" sz="2600" b="1" dirty="0"/>
              <a:t>2️⃣ ဖခင်ဘဝဖြစ်မှုစရိတ် (</a:t>
            </a:r>
            <a:r>
              <a:rPr lang="en-US" sz="2600" b="1" dirty="0"/>
              <a:t>Paternity Expense)</a:t>
            </a:r>
          </a:p>
          <a:p>
            <a:r>
              <a:rPr lang="my-MM" sz="2600" dirty="0"/>
              <a:t>သားဖွားမှုနှင့်ပတ်သက်၍ </a:t>
            </a:r>
            <a:r>
              <a:rPr lang="my-MM" sz="2600" b="1" dirty="0"/>
              <a:t>ဆေးကုသမှု၊ ကလေးစောင့်ရှောက်မှု</a:t>
            </a:r>
            <a:r>
              <a:rPr lang="my-MM" sz="2600" dirty="0"/>
              <a:t> စရိတ်များ</a:t>
            </a:r>
          </a:p>
          <a:p>
            <a:r>
              <a:rPr lang="my-MM" sz="2600" dirty="0"/>
              <a:t>လူမှုဖူလုံရေးအဖွဲ့မှ သတ်မှတ်ထားသည့်အတိုင်း </a:t>
            </a:r>
            <a:r>
              <a:rPr lang="my-MM" sz="2600" b="1" dirty="0"/>
              <a:t>အချို့ထောက်ပံ့ပေးနိုင်</a:t>
            </a:r>
            <a:endParaRPr lang="my-MM" sz="2600" dirty="0"/>
          </a:p>
          <a:p>
            <a:r>
              <a:rPr lang="my-MM" sz="2600" b="1" dirty="0"/>
              <a:t>ဆေးရုံ/ဆေးခန်း</a:t>
            </a:r>
            <a:r>
              <a:rPr lang="my-MM" sz="2600" dirty="0"/>
              <a:t> သို့ တင်ပြချက်အရ အချို့အခမဲ့ကုသမှု ရရှိနိုင်သည်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0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FD74-D70D-CE79-CB34-F242EE47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ဆေးဝါးဝယ်ယူကုန်ကျစရိတ်များ</a:t>
            </a:r>
            <a:r>
              <a:rPr lang="en-US" sz="3200" dirty="0"/>
              <a:t> </a:t>
            </a:r>
            <a:r>
              <a:rPr lang="en-US" sz="3200" dirty="0" err="1"/>
              <a:t>ပြန်လည်ထုတ်ပေးခြင်း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B2D72-FC3A-8EB9-4903-B26E0473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y-MM" sz="2400" b="1" dirty="0"/>
              <a:t>အကျိုးခံစားခွင့်များ</a:t>
            </a:r>
          </a:p>
          <a:p>
            <a:r>
              <a:rPr lang="my-MM" sz="2400" dirty="0"/>
              <a:t>ဝန်ထမ်းများသည် </a:t>
            </a:r>
            <a:r>
              <a:rPr lang="my-MM" sz="2400" b="1" dirty="0"/>
              <a:t>ဆေးဝါး/ကုသမှု စရိတ်ကို ကိုယ်ပိုင်စရိတ်ဖြင့် ငွေချေပြီး</a:t>
            </a:r>
            <a:r>
              <a:rPr lang="my-MM" sz="2400" dirty="0"/>
              <a:t> လူမှုဖူလုံရေးအဖွဲ့ထံ တင်ပြနိုင်သည်။</a:t>
            </a:r>
          </a:p>
          <a:p>
            <a:r>
              <a:rPr lang="my-MM" sz="2400" dirty="0"/>
              <a:t>လူမှုဖူလုံရေးအဖွဲ့မှ သတ်မှတ်ထားသည့် </a:t>
            </a:r>
            <a:r>
              <a:rPr lang="my-MM" sz="2400" b="1" dirty="0"/>
              <a:t>အထောက်အထားစာရွက်စာတမ်းများ (</a:t>
            </a:r>
            <a:r>
              <a:rPr lang="en-US" sz="2400" b="1" dirty="0"/>
              <a:t>receipt, doctor’s certificate, prescription)</a:t>
            </a:r>
            <a:r>
              <a:rPr lang="en-US" sz="2400" dirty="0"/>
              <a:t> </a:t>
            </a:r>
            <a:r>
              <a:rPr lang="my-MM" sz="2400" dirty="0"/>
              <a:t>တင်ပြရမည်။</a:t>
            </a:r>
          </a:p>
          <a:p>
            <a:r>
              <a:rPr lang="my-MM" sz="2400" dirty="0"/>
              <a:t>သတ်မှတ်ထားသည့် </a:t>
            </a:r>
            <a:r>
              <a:rPr lang="my-MM" sz="2400" b="1" dirty="0"/>
              <a:t>ကုန်ကျစရိတ် အပေါ်မူတည်ပြီး ပြန်လည်ထုတ်ပေးခြင်း</a:t>
            </a:r>
            <a:r>
              <a:rPr lang="my-MM" sz="2400" dirty="0"/>
              <a:t> ဖြစ်သည်။</a:t>
            </a:r>
          </a:p>
          <a:p>
            <a:r>
              <a:rPr lang="my-MM" sz="2400" dirty="0"/>
              <a:t>အကျိုးခံစားခွင့်ရရှိရန် </a:t>
            </a:r>
            <a:r>
              <a:rPr lang="my-MM" sz="2400" b="1" dirty="0"/>
              <a:t>သတ်မှတ်အချိန်အတွင်း (</a:t>
            </a:r>
            <a:r>
              <a:rPr lang="en-US" sz="2400" b="1" dirty="0"/>
              <a:t>e.g., </a:t>
            </a:r>
            <a:r>
              <a:rPr lang="my-MM" sz="2400" b="1" dirty="0"/>
              <a:t>၃၀ ရက်အတွင်း)</a:t>
            </a:r>
            <a:r>
              <a:rPr lang="my-MM" sz="2400" dirty="0"/>
              <a:t> လျှောက်ထားရမည်။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25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6612</Words>
  <Application>Microsoft Office PowerPoint</Application>
  <PresentationFormat>Widescreen</PresentationFormat>
  <Paragraphs>229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Aptos</vt:lpstr>
      <vt:lpstr>Aptos Display</vt:lpstr>
      <vt:lpstr>Arial</vt:lpstr>
      <vt:lpstr>Courier New</vt:lpstr>
      <vt:lpstr>Wingdings</vt:lpstr>
      <vt:lpstr>Office Theme</vt:lpstr>
      <vt:lpstr>“လူမှုဖူလုံရေး အကျိုးခံစားခွင့်များ” (Social Security Benefits)</vt:lpstr>
      <vt:lpstr>လူမှုဖူလုံရေးဥပဒေ အရ ဝန်ထမ်းများအတွက် အကျိုးခံစားခွင့်များ</vt:lpstr>
      <vt:lpstr>အကျိုးခံစားခွင့်အမျိုးအစားများ</vt:lpstr>
      <vt:lpstr>အလုပ်သမားကျန်းမာရေးအကျိုးခံစားခွင့်</vt:lpstr>
      <vt:lpstr>မကျန်းမာမှုအတွက် ဆေးကုသမှုခံယူခွင့် </vt:lpstr>
      <vt:lpstr>မိခင်ဆိုင်ရာ အကျိုးခံစားခွင့်</vt:lpstr>
      <vt:lpstr>PowerPoint Presentation</vt:lpstr>
      <vt:lpstr>ဖခင်ဘဝဖြစ်သူ ငွေကြေးအကျိုးခံစားခွင့်နှင့်ဖခင်ဘဝဖြစ်မှုစရိတ်</vt:lpstr>
      <vt:lpstr>ဆေးဝါးဝယ်ယူကုန်ကျစရိတ်များ ပြန်လည်ထုတ်ပေးခြင်း</vt:lpstr>
      <vt:lpstr>အာမခံအလုပ်သမား သေဆုံးလျှင် နာရေးစရိတ်ခံစားခွင့်</vt:lpstr>
      <vt:lpstr>အလုပ်တွင်ဒဏ်ရာရလျှင်ဆေးကုသမှုခံယူခွင့်နှင့်ငွေကြေးအကျိုးခံစားခွင့်</vt:lpstr>
      <vt:lpstr>ကျန်ရစ်သူ အကျိုးခံစားခွင့်</vt:lpstr>
      <vt:lpstr>အကျိုးခံစားခွင့်များ တောင်းခံရန်အတွက် နှောင့်နှေးမှု မရှိပါစေနှင့်</vt:lpstr>
      <vt:lpstr>AML &amp; CFT Overview</vt:lpstr>
      <vt:lpstr>ငွေကြေးခဝါချမှု( Money Laundering)</vt:lpstr>
      <vt:lpstr>PowerPoint Presentation</vt:lpstr>
      <vt:lpstr>PowerPoint Presentation</vt:lpstr>
      <vt:lpstr>PowerPoint Presentation</vt:lpstr>
      <vt:lpstr>             Compliance Requirements(လိုက်နာရန်လိုအပ်ချက်များ) </vt:lpstr>
      <vt:lpstr>CDD ဆိုင်ရာအဓိကအချက်များ</vt:lpstr>
      <vt:lpstr>CDD ဆိုင်ရာဥပဒေပြဌာန်းချက်များ</vt:lpstr>
      <vt:lpstr>PowerPoint Presentation</vt:lpstr>
      <vt:lpstr>ဝန်ထမ်းများ၏ပါဝင်ပတ်သတ်နိုင်မှုအခြေနေများ</vt:lpstr>
      <vt:lpstr>PowerPoint Presentation</vt:lpstr>
      <vt:lpstr>သတင်းပို့ရန်တာဝန်</vt:lpstr>
      <vt:lpstr>သတင်းပို့ရမည့် အချိန်ကာလသတ်မှတ်ချက်</vt:lpstr>
      <vt:lpstr>သတင်းပို့အဖွဲ့အစည်းများအနေဖြင့်အလေးထားဆောင်ရွက်သင့် သည့်နယ်ပယ်များ</vt:lpstr>
      <vt:lpstr>အကြမ်းဖက်မှုကို ငွေကြေးထောက်ပံ့ခြင်းFinancing of Terrorism</vt:lpstr>
      <vt:lpstr>အကြမ်းဖက်အားငွေကြေးထောက်ပံ့သည့်ယေဘူယျအရင်း အမြစ်(၃)မျိုး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Htet Yee Phyo</dc:creator>
  <cp:lastModifiedBy>Htet Yee Phyo</cp:lastModifiedBy>
  <cp:revision>4</cp:revision>
  <dcterms:created xsi:type="dcterms:W3CDTF">2025-08-19T02:45:11Z</dcterms:created>
  <dcterms:modified xsi:type="dcterms:W3CDTF">2025-08-19T10:22:26Z</dcterms:modified>
</cp:coreProperties>
</file>